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313" r:id="rId3"/>
    <p:sldId id="314" r:id="rId4"/>
    <p:sldId id="315" r:id="rId5"/>
    <p:sldId id="321" r:id="rId6"/>
    <p:sldId id="322" r:id="rId7"/>
    <p:sldId id="316" r:id="rId8"/>
    <p:sldId id="317" r:id="rId9"/>
    <p:sldId id="318" r:id="rId10"/>
    <p:sldId id="319" r:id="rId11"/>
    <p:sldId id="320" r:id="rId12"/>
    <p:sldId id="323" r:id="rId13"/>
    <p:sldId id="324" r:id="rId14"/>
    <p:sldId id="325" r:id="rId15"/>
    <p:sldId id="326" r:id="rId16"/>
    <p:sldId id="328" r:id="rId17"/>
    <p:sldId id="327" r:id="rId18"/>
    <p:sldId id="310" r:id="rId19"/>
    <p:sldId id="257" r:id="rId20"/>
    <p:sldId id="340" r:id="rId21"/>
    <p:sldId id="341" r:id="rId22"/>
    <p:sldId id="342" r:id="rId23"/>
    <p:sldId id="343" r:id="rId24"/>
    <p:sldId id="344" r:id="rId25"/>
    <p:sldId id="266" r:id="rId26"/>
    <p:sldId id="258" r:id="rId27"/>
    <p:sldId id="351" r:id="rId28"/>
    <p:sldId id="259" r:id="rId29"/>
    <p:sldId id="264" r:id="rId30"/>
    <p:sldId id="265" r:id="rId31"/>
    <p:sldId id="268" r:id="rId32"/>
    <p:sldId id="263" r:id="rId33"/>
    <p:sldId id="348" r:id="rId34"/>
    <p:sldId id="269" r:id="rId35"/>
    <p:sldId id="286" r:id="rId36"/>
    <p:sldId id="307" r:id="rId37"/>
    <p:sldId id="308" r:id="rId38"/>
    <p:sldId id="352" r:id="rId39"/>
    <p:sldId id="309" r:id="rId40"/>
    <p:sldId id="353" r:id="rId41"/>
    <p:sldId id="354" r:id="rId42"/>
    <p:sldId id="350" r:id="rId43"/>
    <p:sldId id="288" r:id="rId44"/>
    <p:sldId id="290" r:id="rId45"/>
    <p:sldId id="292" r:id="rId46"/>
    <p:sldId id="289" r:id="rId47"/>
    <p:sldId id="291" r:id="rId48"/>
    <p:sldId id="293" r:id="rId49"/>
    <p:sldId id="294" r:id="rId50"/>
    <p:sldId id="295" r:id="rId51"/>
    <p:sldId id="296" r:id="rId52"/>
    <p:sldId id="299" r:id="rId53"/>
    <p:sldId id="297" r:id="rId54"/>
    <p:sldId id="298" r:id="rId55"/>
    <p:sldId id="270" r:id="rId56"/>
    <p:sldId id="271" r:id="rId57"/>
    <p:sldId id="272" r:id="rId58"/>
    <p:sldId id="273" r:id="rId59"/>
    <p:sldId id="274" r:id="rId60"/>
    <p:sldId id="276" r:id="rId61"/>
    <p:sldId id="330" r:id="rId62"/>
    <p:sldId id="332" r:id="rId63"/>
    <p:sldId id="331" r:id="rId64"/>
    <p:sldId id="333" r:id="rId65"/>
    <p:sldId id="334" r:id="rId66"/>
    <p:sldId id="335" r:id="rId67"/>
    <p:sldId id="336" r:id="rId68"/>
    <p:sldId id="278" r:id="rId69"/>
    <p:sldId id="279" r:id="rId70"/>
    <p:sldId id="280" r:id="rId71"/>
    <p:sldId id="281" r:id="rId72"/>
    <p:sldId id="301" r:id="rId73"/>
    <p:sldId id="300" r:id="rId74"/>
    <p:sldId id="283" r:id="rId75"/>
    <p:sldId id="282" r:id="rId76"/>
    <p:sldId id="302" r:id="rId77"/>
    <p:sldId id="312" r:id="rId78"/>
    <p:sldId id="329" r:id="rId79"/>
    <p:sldId id="337" r:id="rId80"/>
    <p:sldId id="338" r:id="rId81"/>
    <p:sldId id="311" r:id="rId8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autoAdjust="0"/>
  </p:normalViewPr>
  <p:slideViewPr>
    <p:cSldViewPr snapToGrid="0">
      <p:cViewPr varScale="1">
        <p:scale>
          <a:sx n="66" d="100"/>
          <a:sy n="66" d="100"/>
        </p:scale>
        <p:origin x="632" y="40"/>
      </p:cViewPr>
      <p:guideLst>
        <p:guide orient="horz" pos="2160"/>
        <p:guide pos="3840"/>
      </p:guideLst>
    </p:cSldViewPr>
  </p:slideViewPr>
  <p:outlineViewPr>
    <p:cViewPr>
      <p:scale>
        <a:sx n="33" d="100"/>
        <a:sy n="33" d="100"/>
      </p:scale>
      <p:origin x="0" y="44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7:29.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15,'0'-1,"0"1,1-1,-1 0,0 0,1 1,-1-1,1 0,-1 0,1 1,-1-1,1 1,-1-1,1 0,0 1,-1-1,1 1,0-1,-1 1,1 0,0-1,0 1,0 0,-1-1,1 1,0 0,0 0,0 0,0 0,-1 0,3 0,30-1,-29 2,34 2,-1 3,1 1,-2 1,67 26,-64-20,1-2,0-1,80 10,162-17,2 0,-251-1,233 10,-232-11,0 1,60 15,23 3,-15-13,95 13,145 48,-206-39,-28-10,0-5,212 2,-242-14,83 15,-9-1,420-5,-297-39,-25 1,41 7,333-11,1019 31,-1502 5,1 5,187 41,-117-20,-55-10,309 18,-272-30,-134-3,-1 3,86 25,23 5,-114-33,0-3,74-2,66 4,554 35,-558-43,273 3,-257 11,73 1,582-14,-610-12,-9 1,-199 9,0-1,58-14,-53 8,71-5,36 4,50-2,1043 12,-602 3,-553-6,122-21,123-51,-240 51,373-63,-380 74,365-38,-390 46,493-6,-351 15,101 10,11-1,-96-14,349 4,31 38,-544-35,-6 0,423 20,625-26,-1068-1,-1-2,1-1,36-10,-35 7,0 1,61-4,38 0,19-2,1661 14,-1723-2,1-5,139-25,285-35,-389 54,286 2,-266 12,-126-2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7:33.3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53,'472'36,"-101"-3,471-25,-494-10,410 17,209-3,-628-14,3643 2,-3446-13,-8 0,-331 7,240-37,-97 9,-69 10,-57 8,234 13,-227 5,1386-2,-1583 2,1 0,27 7,34 3,11-10,103 11,-144-6,-32-5,-1 1,1 1,-1 0,0 2,0 1,-1 1,39 19,-37-12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7:40.9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1,'1'2,"-1"0,1-1,-1 1,1 0,0 0,0 0,-1-1,1 1,1 0,-1-1,0 1,0-1,1 1,-1-1,0 0,1 1,-1-1,1 0,0 0,3 1,40 18,10-5,0-2,72 7,116 0,-139-13,-52-4,637 60,1099 89,-452-86,-91-54,-778-14,-442 2,1229-20,-959-14,-33 2,567-42,-701 55,-78 11,99-5,752 14,-831 3,108 18,-104-11,90 3,612-13,-345-3,-235-11,-16 0,527 14,50-2,-447-11,77-1,2812 13,-1426 1,-1431-16,-223 7,27-1,269-9,-212 16,279 6,-136 29,-65-2,296 34,-513-56,75 0,-65-5,26 7,32 1,-121-12,232 9,7 2,-82-6,-21 6,74 2,-159-11,-15 0,80-8,-106 2,-1-1,0-1,33-14,-28 10,45-12,-2 9,1 3,81-1,142 12,-121 2,50-3,-201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7:44.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1 126,'0'-2,"1"0,0 1,-1-1,1 0,0 1,0-1,0 0,0 1,1-1,-1 1,0 0,1-1,-1 1,0 0,1 0,0 0,-1 0,3-1,32-17,-21 13,1 1,0 0,0 1,0 1,26-2,85 3,-84 2,6936 3,-4523-3,-1814 36,-437-19,292 39,159 9,125-62,90 4,-639 2,678 57,-447-25,0-26,-413-14,1261 8,-1035-10,-175-1,1-3,196-39,-160 19,187-11,141 19,120-10,-364 4,384-24,-196 35,56-1,-238 1,3-1,619 14,-800-4,0-2,89-21,-105 18,21-4,63-23,-106 28,-13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7:45.7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0,'1025'15,"-648"-8,271 16,16 8,-527-26,0 6,191 41,329 52,-574-102,-61-2,1 0,37 6,-43-2,-7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8:18:36.1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 0,'-5'4,"-5"6,-1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19:00.196"/>
    </inkml:context>
    <inkml:brush xml:id="br0">
      <inkml:brushProperty name="width" value="0.05" units="cm"/>
      <inkml:brushProperty name="height" value="0.05" units="cm"/>
    </inkml:brush>
  </inkml:definitions>
  <inkml:trace contextRef="#ctx0" brushRef="#br0">1 1 24575</inkml:trace>
</inkml:ink>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11/10/2022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pPr/>
              <a:t>11/10/2022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pPr/>
              <a:t>11/10/2022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11/10/2022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wikisource.org/wiki/Speciale:Ricerca/L._24_dicembre_2007,_n._247_-_Norme_di_attuazione_del_Protocollo_del_23_luglio_2007_su_previdenza,_lavoro_e_competitivita%E2%80%9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wikipedia.org/wiki/Riforma_delle_pensioni_Fornero"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nsionioggi.it/dizionario/gestione-separat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ensionioggi.it/dizionario/gestione-separata"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pensionioggi.it/dizionario/casse-previdenza-privata" TargetMode="External"/><Relationship Id="rId5" Type="http://schemas.openxmlformats.org/officeDocument/2006/relationships/hyperlink" Target="http://www.pensionioggi.it/dizionario/la-ricongiunzione-dei-contributi" TargetMode="External"/><Relationship Id="rId4" Type="http://schemas.openxmlformats.org/officeDocument/2006/relationships/hyperlink" Target="http://www.pensionioggi.it/dizionario/cumulo-dei-contribut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ervizi2.inps.it/Servizi/CircMessStd/VisualizzaDoc.aspx?sVirtualUrl=/messaggi/Messaggio%20numero%20169%20del%2013-01-2022.htm"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pensionioggi.it/download/Circolare%20numero%2053%20del%2016-03-2011.pdf" TargetMode="External"/><Relationship Id="rId4" Type="http://schemas.openxmlformats.org/officeDocument/2006/relationships/hyperlink" Target="http://www.pensionioggi.it/dizionario/le-finestre-mobil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pensionioggi.it/dizionario/la-ricongiunzione-dei-contributi" TargetMode="External"/><Relationship Id="rId2" Type="http://schemas.openxmlformats.org/officeDocument/2006/relationships/hyperlink" Target="http://www.pensionioggi.it/dizionario/cumulo-dei-contribut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normattiva.it/uri-res/N2Ls?urn:nir:stato:legge:2012-12-24;228!vig=" TargetMode="External"/><Relationship Id="rId7" Type="http://schemas.openxmlformats.org/officeDocument/2006/relationships/image" Target="../media/image5.png"/><Relationship Id="rId2" Type="http://schemas.openxmlformats.org/officeDocument/2006/relationships/hyperlink" Target="https://www.pensionioggi.it/notizie/previdenza/quota-100-ecco-come-si-centrano-i-38-anni-di-contributi-097889789" TargetMode="External"/><Relationship Id="rId1" Type="http://schemas.openxmlformats.org/officeDocument/2006/relationships/slideLayout" Target="../slideLayouts/slideLayout7.xml"/><Relationship Id="rId6" Type="http://schemas.openxmlformats.org/officeDocument/2006/relationships/hyperlink" Target="https://www.pensionioggi.it/notizie/previdenza/quota-100-si-dilatano-i-termini-di-pagamento-del-tfs-per-i-dipendenti-pubblici-9878979" TargetMode="External"/><Relationship Id="rId5" Type="http://schemas.openxmlformats.org/officeDocument/2006/relationships/hyperlink" Target="http://www.pensionioggi.it/dizionario/casse-previdenza-privata" TargetMode="External"/><Relationship Id="rId4" Type="http://schemas.openxmlformats.org/officeDocument/2006/relationships/hyperlink" Target="http://www.pensionioggi.it/dizionario/gestione-separat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nsionioggi.it/dizionario/la-pensione-di-vecchiaia"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ensionioggi.it/dizionario/stato-di-disoccupazione"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ensionioggi.it/dizionario/lavori-gravosi"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ensionioggi.it/dizionario/ape-volontario"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3" Type="http://schemas.openxmlformats.org/officeDocument/2006/relationships/hyperlink" Target="https://www.pensionioggi.it/dizionario/pensione-anticipata" TargetMode="External"/><Relationship Id="rId7" Type="http://schemas.openxmlformats.org/officeDocument/2006/relationships/image" Target="../media/image13.png"/><Relationship Id="rId12" Type="http://schemas.openxmlformats.org/officeDocument/2006/relationships/customXml" Target="../ink/ink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ustomXml" Target="../ink/ink7.xml"/></Relationships>
</file>

<file path=ppt/slides/_rels/slide51.xml.rels><?xml version="1.0" encoding="UTF-8" standalone="yes"?>
<Relationships xmlns="http://schemas.openxmlformats.org/package/2006/relationships"><Relationship Id="rId3" Type="http://schemas.openxmlformats.org/officeDocument/2006/relationships/hyperlink" Target="http://www.pensionioggi.it/dizionario/la-pensione-di-vecchiaia" TargetMode="External"/><Relationship Id="rId2" Type="http://schemas.openxmlformats.org/officeDocument/2006/relationships/hyperlink" Target="http://www.pensionioggi.it/dizionario/gestione-separata"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ensionioggi.it/dizionario/assegno-ordinario-di-invalidita"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nsionioggi.it/dizionario/pensione-ai-superstiti"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nsionioggi.it/dizionario/rita" TargetMode="External"/><Relationship Id="rId2" Type="http://schemas.openxmlformats.org/officeDocument/2006/relationships/hyperlink" Target="http://www.pensionioggi.it/dizionario/pensioni-come-funzionano-gli-adeguamenti-alla-speranza-di-vita"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azzettaufficiale.it/eli/id/1984/06/16/084U0222/s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nsionioggi.it/dizionario/la-pensione-di-vecchiaia"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7A2F0-0990-4753-BF1A-DB7E638F6AEA}"/>
              </a:ext>
            </a:extLst>
          </p:cNvPr>
          <p:cNvSpPr>
            <a:spLocks noGrp="1"/>
          </p:cNvSpPr>
          <p:nvPr>
            <p:ph type="ctrTitle"/>
          </p:nvPr>
        </p:nvSpPr>
        <p:spPr/>
        <p:txBody>
          <a:bodyPr/>
          <a:lstStyle/>
          <a:p>
            <a:pPr algn="ctr"/>
            <a:r>
              <a:rPr lang="it-IT" dirty="0" err="1"/>
              <a:t>FormazIone</a:t>
            </a:r>
            <a:r>
              <a:rPr lang="it-IT" dirty="0"/>
              <a:t> </a:t>
            </a:r>
            <a:r>
              <a:rPr lang="it-IT" dirty="0" err="1"/>
              <a:t>inps</a:t>
            </a:r>
            <a:endParaRPr lang="it-IT" dirty="0"/>
          </a:p>
        </p:txBody>
      </p:sp>
      <p:sp>
        <p:nvSpPr>
          <p:cNvPr id="3" name="Sottotitolo 2">
            <a:extLst>
              <a:ext uri="{FF2B5EF4-FFF2-40B4-BE49-F238E27FC236}">
                <a16:creationId xmlns:a16="http://schemas.microsoft.com/office/drawing/2014/main" id="{A4A53999-AD8C-4A14-90B4-66CEB4D81D37}"/>
              </a:ext>
            </a:extLst>
          </p:cNvPr>
          <p:cNvSpPr>
            <a:spLocks noGrp="1"/>
          </p:cNvSpPr>
          <p:nvPr>
            <p:ph type="subTitle" idx="1"/>
          </p:nvPr>
        </p:nvSpPr>
        <p:spPr>
          <a:xfrm>
            <a:off x="1925525" y="5253186"/>
            <a:ext cx="7891272" cy="1069848"/>
          </a:xfrm>
        </p:spPr>
        <p:txBody>
          <a:bodyPr/>
          <a:lstStyle/>
          <a:p>
            <a:pPr algn="ctr"/>
            <a:r>
              <a:rPr lang="it-IT" dirty="0">
                <a:latin typeface="Arial" panose="020B0604020202020204" pitchFamily="34" charset="0"/>
                <a:cs typeface="Arial" panose="020B0604020202020204" pitchFamily="34" charset="0"/>
              </a:rPr>
              <a:t>Breve corso introduttivo alle prestazioni previdenziali</a:t>
            </a:r>
          </a:p>
          <a:p>
            <a:pPr algn="ctr"/>
            <a:r>
              <a:rPr lang="it-IT" dirty="0">
                <a:latin typeface="Arial" panose="020B0604020202020204" pitchFamily="34" charset="0"/>
                <a:cs typeface="Arial" panose="020B0604020202020204" pitchFamily="34" charset="0"/>
              </a:rPr>
              <a:t>I.V.S.</a:t>
            </a:r>
          </a:p>
        </p:txBody>
      </p:sp>
      <p:pic>
        <p:nvPicPr>
          <p:cNvPr id="4" name="Picture 11" descr="Risultati immagini per LOGO PATRONATO INPAL">
            <a:extLst>
              <a:ext uri="{FF2B5EF4-FFF2-40B4-BE49-F238E27FC236}">
                <a16:creationId xmlns:a16="http://schemas.microsoft.com/office/drawing/2014/main" id="{66F0A574-E299-4361-9DAD-BB96D316B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0571"/>
            <a:ext cx="1051560" cy="54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9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5AA9D973-55EB-4CB7-BEE4-104E10251785}"/>
              </a:ext>
            </a:extLst>
          </p:cNvPr>
          <p:cNvSpPr/>
          <p:nvPr/>
        </p:nvSpPr>
        <p:spPr>
          <a:xfrm>
            <a:off x="142612" y="71308"/>
            <a:ext cx="2734811" cy="3357692"/>
          </a:xfrm>
          <a:prstGeom prst="ellipse">
            <a:avLst/>
          </a:prstGeom>
          <a:solidFill>
            <a:srgbClr val="92D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ventennio fascista</a:t>
            </a:r>
          </a:p>
          <a:p>
            <a:pPr algn="ctr"/>
            <a:r>
              <a:rPr lang="it-IT" dirty="0"/>
              <a:t>Il sistema corporativo porta ad innovazione legislative</a:t>
            </a:r>
          </a:p>
        </p:txBody>
      </p:sp>
      <p:sp>
        <p:nvSpPr>
          <p:cNvPr id="3" name="Ovale 2">
            <a:extLst>
              <a:ext uri="{FF2B5EF4-FFF2-40B4-BE49-F238E27FC236}">
                <a16:creationId xmlns:a16="http://schemas.microsoft.com/office/drawing/2014/main" id="{41681513-6DC2-4801-8224-1239EC1F83F7}"/>
              </a:ext>
            </a:extLst>
          </p:cNvPr>
          <p:cNvSpPr/>
          <p:nvPr/>
        </p:nvSpPr>
        <p:spPr>
          <a:xfrm>
            <a:off x="3356994" y="343951"/>
            <a:ext cx="5478011" cy="11996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Estensione del rischio lavorativo  a copertura di inabilità, malattie, e morte </a:t>
            </a:r>
          </a:p>
        </p:txBody>
      </p:sp>
      <p:sp>
        <p:nvSpPr>
          <p:cNvPr id="4" name="Ovale 3">
            <a:extLst>
              <a:ext uri="{FF2B5EF4-FFF2-40B4-BE49-F238E27FC236}">
                <a16:creationId xmlns:a16="http://schemas.microsoft.com/office/drawing/2014/main" id="{8F3CD8AD-5906-40C3-8956-A1E585F64C5F}"/>
              </a:ext>
            </a:extLst>
          </p:cNvPr>
          <p:cNvSpPr/>
          <p:nvPr/>
        </p:nvSpPr>
        <p:spPr>
          <a:xfrm>
            <a:off x="5529743" y="1665217"/>
            <a:ext cx="6258187" cy="15456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1927</a:t>
            </a:r>
          </a:p>
          <a:p>
            <a:pPr algn="ctr"/>
            <a:r>
              <a:rPr lang="it-IT" dirty="0"/>
              <a:t>Istituzione   della </a:t>
            </a:r>
          </a:p>
          <a:p>
            <a:pPr algn="ctr"/>
            <a:r>
              <a:rPr lang="it-IT" dirty="0"/>
              <a:t>CARTA DEL LAVORO</a:t>
            </a:r>
          </a:p>
          <a:p>
            <a:pPr algn="ctr"/>
            <a:r>
              <a:rPr lang="it-IT" dirty="0"/>
              <a:t>Coordinava ed unificava gli istituti di previdenza</a:t>
            </a:r>
          </a:p>
          <a:p>
            <a:pPr algn="ctr"/>
            <a:endParaRPr lang="it-IT" dirty="0"/>
          </a:p>
        </p:txBody>
      </p:sp>
      <p:sp>
        <p:nvSpPr>
          <p:cNvPr id="5" name="Ovale 4">
            <a:extLst>
              <a:ext uri="{FF2B5EF4-FFF2-40B4-BE49-F238E27FC236}">
                <a16:creationId xmlns:a16="http://schemas.microsoft.com/office/drawing/2014/main" id="{A5F48493-DD9E-4C66-A94B-0D48516B6E15}"/>
              </a:ext>
            </a:extLst>
          </p:cNvPr>
          <p:cNvSpPr/>
          <p:nvPr/>
        </p:nvSpPr>
        <p:spPr>
          <a:xfrm>
            <a:off x="2348917" y="2973897"/>
            <a:ext cx="2969702" cy="107379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Assicurazione contro la tubercolosi</a:t>
            </a:r>
          </a:p>
        </p:txBody>
      </p:sp>
      <p:sp>
        <p:nvSpPr>
          <p:cNvPr id="6" name="Ovale 5">
            <a:extLst>
              <a:ext uri="{FF2B5EF4-FFF2-40B4-BE49-F238E27FC236}">
                <a16:creationId xmlns:a16="http://schemas.microsoft.com/office/drawing/2014/main" id="{0E3C94EA-4D83-4510-A464-46594E12D116}"/>
              </a:ext>
            </a:extLst>
          </p:cNvPr>
          <p:cNvSpPr/>
          <p:nvPr/>
        </p:nvSpPr>
        <p:spPr>
          <a:xfrm>
            <a:off x="5150841" y="3697445"/>
            <a:ext cx="3154260" cy="8430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Istituite le malattie professionali</a:t>
            </a:r>
          </a:p>
        </p:txBody>
      </p:sp>
      <p:sp>
        <p:nvSpPr>
          <p:cNvPr id="7" name="Ovale 6">
            <a:extLst>
              <a:ext uri="{FF2B5EF4-FFF2-40B4-BE49-F238E27FC236}">
                <a16:creationId xmlns:a16="http://schemas.microsoft.com/office/drawing/2014/main" id="{81CDC5FA-38BE-4651-9D5B-CC1D522CF33A}"/>
              </a:ext>
            </a:extLst>
          </p:cNvPr>
          <p:cNvSpPr/>
          <p:nvPr/>
        </p:nvSpPr>
        <p:spPr>
          <a:xfrm>
            <a:off x="8288324" y="4184001"/>
            <a:ext cx="3263317" cy="8430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Assegni familiari</a:t>
            </a:r>
          </a:p>
        </p:txBody>
      </p:sp>
      <p:sp>
        <p:nvSpPr>
          <p:cNvPr id="8" name="Ovale 7">
            <a:extLst>
              <a:ext uri="{FF2B5EF4-FFF2-40B4-BE49-F238E27FC236}">
                <a16:creationId xmlns:a16="http://schemas.microsoft.com/office/drawing/2014/main" id="{B5AB6D41-311D-4A0F-A5E9-703C5C271FA9}"/>
              </a:ext>
            </a:extLst>
          </p:cNvPr>
          <p:cNvSpPr/>
          <p:nvPr/>
        </p:nvSpPr>
        <p:spPr>
          <a:xfrm>
            <a:off x="1388376" y="4641210"/>
            <a:ext cx="8116350" cy="1889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Istituita </a:t>
            </a:r>
          </a:p>
          <a:p>
            <a:pPr algn="ctr"/>
            <a:r>
              <a:rPr lang="it-IT" dirty="0"/>
              <a:t>INAM</a:t>
            </a:r>
          </a:p>
          <a:p>
            <a:pPr algn="ctr"/>
            <a:r>
              <a:rPr lang="it-IT" dirty="0"/>
              <a:t>ISTITUTO NAZIONALE ASSITENZA MALATTIA </a:t>
            </a:r>
          </a:p>
          <a:p>
            <a:pPr algn="ctr"/>
            <a:r>
              <a:rPr lang="it-IT" dirty="0"/>
              <a:t>Per i lavoratori industri commercio e agricoltura</a:t>
            </a:r>
          </a:p>
        </p:txBody>
      </p:sp>
      <p:pic>
        <p:nvPicPr>
          <p:cNvPr id="10" name="Picture 11" descr="Risultati immagini per LOGO PATRONATO INPAL">
            <a:extLst>
              <a:ext uri="{FF2B5EF4-FFF2-40B4-BE49-F238E27FC236}">
                <a16:creationId xmlns:a16="http://schemas.microsoft.com/office/drawing/2014/main" id="{154485B0-3F10-4ADB-B32F-39148662A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6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3D9ABE9B-E9E6-45E1-AE93-6A698629AEE1}"/>
              </a:ext>
            </a:extLst>
          </p:cNvPr>
          <p:cNvSpPr/>
          <p:nvPr/>
        </p:nvSpPr>
        <p:spPr>
          <a:xfrm>
            <a:off x="389965" y="591669"/>
            <a:ext cx="3980329" cy="25280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1948</a:t>
            </a:r>
          </a:p>
          <a:p>
            <a:pPr algn="ctr"/>
            <a:r>
              <a:rPr lang="it-IT" sz="2400" dirty="0">
                <a:solidFill>
                  <a:schemeClr val="tx1"/>
                </a:solidFill>
              </a:rPr>
              <a:t>Carta costituzionale </a:t>
            </a:r>
          </a:p>
        </p:txBody>
      </p:sp>
      <p:sp>
        <p:nvSpPr>
          <p:cNvPr id="3" name="Ovale 2">
            <a:extLst>
              <a:ext uri="{FF2B5EF4-FFF2-40B4-BE49-F238E27FC236}">
                <a16:creationId xmlns:a16="http://schemas.microsoft.com/office/drawing/2014/main" id="{34B670B4-8E9F-4A09-91B9-DF30A7A574F3}"/>
              </a:ext>
            </a:extLst>
          </p:cNvPr>
          <p:cNvSpPr/>
          <p:nvPr/>
        </p:nvSpPr>
        <p:spPr>
          <a:xfrm>
            <a:off x="3023736" y="1839530"/>
            <a:ext cx="4186107" cy="22482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Articoli dedicati </a:t>
            </a:r>
          </a:p>
          <a:p>
            <a:pPr algn="ctr"/>
            <a:r>
              <a:rPr lang="it-IT" dirty="0"/>
              <a:t>3, 4,  35-47, 39-42, 40-42</a:t>
            </a:r>
          </a:p>
        </p:txBody>
      </p:sp>
      <p:sp>
        <p:nvSpPr>
          <p:cNvPr id="4" name="Ovale 3">
            <a:extLst>
              <a:ext uri="{FF2B5EF4-FFF2-40B4-BE49-F238E27FC236}">
                <a16:creationId xmlns:a16="http://schemas.microsoft.com/office/drawing/2014/main" id="{587467AF-3EFE-431C-A920-FBFD729BBE1A}"/>
              </a:ext>
            </a:extLst>
          </p:cNvPr>
          <p:cNvSpPr/>
          <p:nvPr/>
        </p:nvSpPr>
        <p:spPr>
          <a:xfrm>
            <a:off x="5916707" y="2278770"/>
            <a:ext cx="5389715" cy="45792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Art 38 Costituzione </a:t>
            </a:r>
          </a:p>
          <a:p>
            <a:pPr algn="ctr"/>
            <a:r>
              <a:rPr lang="it-IT" sz="1400" dirty="0"/>
              <a:t>Ogni cittadino sprovvisto dei mezzi necessari per vivere ha diritto </a:t>
            </a:r>
          </a:p>
          <a:p>
            <a:pPr algn="ctr"/>
            <a:r>
              <a:rPr lang="it-IT" sz="1400" dirty="0"/>
              <a:t>al mantenimento e all’assistenza sociale </a:t>
            </a:r>
          </a:p>
          <a:p>
            <a:pPr algn="ctr"/>
            <a:r>
              <a:rPr lang="it-IT" sz="1400" dirty="0"/>
              <a:t>I lavoratori hanno diritto che siano preveduti ed assicurati mezzi adeguati alle loro esigenze di vita in caso di infortunio, malattia, invalidità e vecchiaia., disoccupazione involontaria .</a:t>
            </a:r>
          </a:p>
          <a:p>
            <a:pPr algn="ctr"/>
            <a:r>
              <a:rPr lang="it-IT" sz="1400" dirty="0"/>
              <a:t>Gli inabili ed i minorati hanno diritto all’educazione e all’avviamento professionale ai compiti previsti in questo articolo provvedono organi  ed istituti predisposti o integrati dallo stato</a:t>
            </a:r>
          </a:p>
        </p:txBody>
      </p:sp>
      <p:pic>
        <p:nvPicPr>
          <p:cNvPr id="7" name="Picture 11" descr="Risultati immagini per LOGO PATRONATO INPAL">
            <a:extLst>
              <a:ext uri="{FF2B5EF4-FFF2-40B4-BE49-F238E27FC236}">
                <a16:creationId xmlns:a16="http://schemas.microsoft.com/office/drawing/2014/main" id="{F06F11EF-A738-4408-B722-5F3E467A8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41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5E8911F5-A5AD-4079-A8DB-F8ADE8983749}"/>
              </a:ext>
            </a:extLst>
          </p:cNvPr>
          <p:cNvSpPr/>
          <p:nvPr/>
        </p:nvSpPr>
        <p:spPr>
          <a:xfrm>
            <a:off x="562062" y="251670"/>
            <a:ext cx="11148969" cy="169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Importanti innovazioni normative</a:t>
            </a:r>
          </a:p>
        </p:txBody>
      </p:sp>
      <p:sp>
        <p:nvSpPr>
          <p:cNvPr id="3" name="Ovale 2">
            <a:extLst>
              <a:ext uri="{FF2B5EF4-FFF2-40B4-BE49-F238E27FC236}">
                <a16:creationId xmlns:a16="http://schemas.microsoft.com/office/drawing/2014/main" id="{3BECCF0B-4E8B-4FE9-8147-6B64E3E0F245}"/>
              </a:ext>
            </a:extLst>
          </p:cNvPr>
          <p:cNvSpPr/>
          <p:nvPr/>
        </p:nvSpPr>
        <p:spPr>
          <a:xfrm>
            <a:off x="637563" y="2306972"/>
            <a:ext cx="4848837" cy="169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Lex</a:t>
            </a:r>
            <a:r>
              <a:rPr lang="it-IT" dirty="0"/>
              <a:t> 503/92</a:t>
            </a:r>
          </a:p>
          <a:p>
            <a:pPr algn="ctr"/>
            <a:r>
              <a:rPr lang="it-IT" dirty="0"/>
              <a:t> riforma Amato</a:t>
            </a:r>
          </a:p>
        </p:txBody>
      </p:sp>
      <p:sp>
        <p:nvSpPr>
          <p:cNvPr id="4" name="Ovale 3">
            <a:extLst>
              <a:ext uri="{FF2B5EF4-FFF2-40B4-BE49-F238E27FC236}">
                <a16:creationId xmlns:a16="http://schemas.microsoft.com/office/drawing/2014/main" id="{1F1B6A0C-CE54-4418-A043-8AD12729CEDE}"/>
              </a:ext>
            </a:extLst>
          </p:cNvPr>
          <p:cNvSpPr/>
          <p:nvPr/>
        </p:nvSpPr>
        <p:spPr>
          <a:xfrm>
            <a:off x="6476301" y="3154260"/>
            <a:ext cx="5545123" cy="169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Lex</a:t>
            </a:r>
            <a:r>
              <a:rPr lang="it-IT" dirty="0"/>
              <a:t> 335/95</a:t>
            </a:r>
          </a:p>
          <a:p>
            <a:pPr algn="ctr"/>
            <a:r>
              <a:rPr lang="it-IT" dirty="0"/>
              <a:t>Riforma Dini</a:t>
            </a:r>
          </a:p>
        </p:txBody>
      </p:sp>
      <p:sp>
        <p:nvSpPr>
          <p:cNvPr id="5" name="Ovale 4">
            <a:extLst>
              <a:ext uri="{FF2B5EF4-FFF2-40B4-BE49-F238E27FC236}">
                <a16:creationId xmlns:a16="http://schemas.microsoft.com/office/drawing/2014/main" id="{CCBE7812-90B3-48C1-94FA-89EBD4EA60D2}"/>
              </a:ext>
            </a:extLst>
          </p:cNvPr>
          <p:cNvSpPr/>
          <p:nvPr/>
        </p:nvSpPr>
        <p:spPr>
          <a:xfrm>
            <a:off x="2013358" y="4756558"/>
            <a:ext cx="5050172" cy="1342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Lex</a:t>
            </a:r>
            <a:r>
              <a:rPr lang="it-IT" dirty="0"/>
              <a:t> 92/1994 </a:t>
            </a:r>
          </a:p>
          <a:p>
            <a:pPr algn="ctr"/>
            <a:r>
              <a:rPr lang="it-IT" dirty="0"/>
              <a:t>riforma Maroni</a:t>
            </a:r>
          </a:p>
        </p:txBody>
      </p:sp>
      <p:sp>
        <p:nvSpPr>
          <p:cNvPr id="7" name="Ovale 6">
            <a:extLst>
              <a:ext uri="{FF2B5EF4-FFF2-40B4-BE49-F238E27FC236}">
                <a16:creationId xmlns:a16="http://schemas.microsoft.com/office/drawing/2014/main" id="{54F0557D-8461-4676-A625-0519CF995E46}"/>
              </a:ext>
            </a:extLst>
          </p:cNvPr>
          <p:cNvSpPr/>
          <p:nvPr/>
        </p:nvSpPr>
        <p:spPr>
          <a:xfrm>
            <a:off x="8243372" y="5075339"/>
            <a:ext cx="2424418" cy="153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Fornero</a:t>
            </a:r>
          </a:p>
          <a:p>
            <a:pPr algn="ctr"/>
            <a:r>
              <a:rPr lang="it-IT" dirty="0"/>
              <a:t>decreto legge 6 dicembre 2011, n. 201 </a:t>
            </a:r>
          </a:p>
        </p:txBody>
      </p:sp>
      <p:pic>
        <p:nvPicPr>
          <p:cNvPr id="9" name="Picture 11" descr="Risultati immagini per LOGO PATRONATO INPAL">
            <a:extLst>
              <a:ext uri="{FF2B5EF4-FFF2-40B4-BE49-F238E27FC236}">
                <a16:creationId xmlns:a16="http://schemas.microsoft.com/office/drawing/2014/main" id="{29FB6967-AC63-4573-B048-8BC0B7B5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8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C9CDF7E-02CD-4F82-A4C3-45643A2CDE6A}"/>
              </a:ext>
            </a:extLst>
          </p:cNvPr>
          <p:cNvSpPr/>
          <p:nvPr/>
        </p:nvSpPr>
        <p:spPr>
          <a:xfrm>
            <a:off x="209724" y="184558"/>
            <a:ext cx="4060271" cy="2390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Amato</a:t>
            </a:r>
          </a:p>
        </p:txBody>
      </p:sp>
      <p:sp>
        <p:nvSpPr>
          <p:cNvPr id="3" name="Ovale 2">
            <a:extLst>
              <a:ext uri="{FF2B5EF4-FFF2-40B4-BE49-F238E27FC236}">
                <a16:creationId xmlns:a16="http://schemas.microsoft.com/office/drawing/2014/main" id="{7D1438A2-96BB-4E3F-853D-C0BDC5D2FE27}"/>
              </a:ext>
            </a:extLst>
          </p:cNvPr>
          <p:cNvSpPr/>
          <p:nvPr/>
        </p:nvSpPr>
        <p:spPr>
          <a:xfrm>
            <a:off x="1459684" y="1423851"/>
            <a:ext cx="9924177" cy="5111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Innalzamento della età pensionabile</a:t>
            </a:r>
          </a:p>
          <a:p>
            <a:pPr algn="ctr"/>
            <a:r>
              <a:rPr lang="it-IT" sz="2800" dirty="0"/>
              <a:t> da 55 a 60 per le donne </a:t>
            </a:r>
          </a:p>
          <a:p>
            <a:pPr algn="ctr"/>
            <a:r>
              <a:rPr lang="it-IT" sz="2800" dirty="0"/>
              <a:t>65 a 60 per gli uomini</a:t>
            </a:r>
          </a:p>
          <a:p>
            <a:pPr algn="ctr"/>
            <a:endParaRPr lang="it-IT" sz="2800" dirty="0"/>
          </a:p>
          <a:p>
            <a:pPr algn="ctr"/>
            <a:r>
              <a:rPr lang="it-IT" sz="2800" dirty="0"/>
              <a:t>Da 15 a 20 anni di </a:t>
            </a:r>
            <a:r>
              <a:rPr lang="it-IT" sz="2800" dirty="0" err="1"/>
              <a:t>cbt</a:t>
            </a:r>
            <a:endParaRPr lang="it-IT" sz="2800" dirty="0"/>
          </a:p>
          <a:p>
            <a:pPr algn="ctr"/>
            <a:r>
              <a:rPr lang="it-IT" sz="2800" dirty="0"/>
              <a:t>Sistema retributivo</a:t>
            </a:r>
          </a:p>
        </p:txBody>
      </p:sp>
      <p:pic>
        <p:nvPicPr>
          <p:cNvPr id="5" name="Picture 11" descr="Risultati immagini per LOGO PATRONATO INPAL">
            <a:extLst>
              <a:ext uri="{FF2B5EF4-FFF2-40B4-BE49-F238E27FC236}">
                <a16:creationId xmlns:a16="http://schemas.microsoft.com/office/drawing/2014/main" id="{375F87DE-741F-437A-9543-F7CFCAC65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75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A6A1484-0751-43CC-AD6B-A0A7B8930A91}"/>
              </a:ext>
            </a:extLst>
          </p:cNvPr>
          <p:cNvSpPr/>
          <p:nvPr/>
        </p:nvSpPr>
        <p:spPr>
          <a:xfrm>
            <a:off x="0" y="0"/>
            <a:ext cx="4118994" cy="2611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Riforma Dini</a:t>
            </a:r>
          </a:p>
          <a:p>
            <a:pPr algn="ctr"/>
            <a:r>
              <a:rPr lang="it-IT" sz="2400" dirty="0"/>
              <a:t>335/95 </a:t>
            </a:r>
          </a:p>
        </p:txBody>
      </p:sp>
      <p:sp>
        <p:nvSpPr>
          <p:cNvPr id="3" name="Ovale 2">
            <a:extLst>
              <a:ext uri="{FF2B5EF4-FFF2-40B4-BE49-F238E27FC236}">
                <a16:creationId xmlns:a16="http://schemas.microsoft.com/office/drawing/2014/main" id="{29E12684-50D4-4C72-94AE-85818905F4A9}"/>
              </a:ext>
            </a:extLst>
          </p:cNvPr>
          <p:cNvSpPr/>
          <p:nvPr/>
        </p:nvSpPr>
        <p:spPr>
          <a:xfrm>
            <a:off x="1504425" y="1031965"/>
            <a:ext cx="10687575" cy="5342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Passaggio dal 01/01/1996 al sistema contributivo</a:t>
            </a:r>
          </a:p>
          <a:p>
            <a:pPr algn="ctr"/>
            <a:r>
              <a:rPr lang="it-IT" sz="2400" dirty="0"/>
              <a:t>Il requisito anagrafico diventa flessibile in quanto l’età di pensionamento varia in base alla anzianità CONTRIBUTIVA posseduta e le pensioni di anzianità permangono fino alla completa soppressione e sostituzione con quelle di vecchiaia contributiva</a:t>
            </a:r>
          </a:p>
        </p:txBody>
      </p:sp>
      <p:pic>
        <p:nvPicPr>
          <p:cNvPr id="5" name="Picture 11" descr="Risultati immagini per LOGO PATRONATO INPAL">
            <a:extLst>
              <a:ext uri="{FF2B5EF4-FFF2-40B4-BE49-F238E27FC236}">
                <a16:creationId xmlns:a16="http://schemas.microsoft.com/office/drawing/2014/main" id="{8E374A95-DB88-45B3-9879-D5B973DFF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AF011232-6367-4674-BEC3-06B748357F30}"/>
              </a:ext>
            </a:extLst>
          </p:cNvPr>
          <p:cNvSpPr/>
          <p:nvPr/>
        </p:nvSpPr>
        <p:spPr>
          <a:xfrm>
            <a:off x="234891" y="134223"/>
            <a:ext cx="4118995" cy="2265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Maroni</a:t>
            </a:r>
          </a:p>
          <a:p>
            <a:pPr algn="ctr"/>
            <a:r>
              <a:rPr lang="it-IT" dirty="0"/>
              <a:t>243/2004</a:t>
            </a:r>
          </a:p>
        </p:txBody>
      </p:sp>
      <p:sp>
        <p:nvSpPr>
          <p:cNvPr id="3" name="Ovale 2">
            <a:extLst>
              <a:ext uri="{FF2B5EF4-FFF2-40B4-BE49-F238E27FC236}">
                <a16:creationId xmlns:a16="http://schemas.microsoft.com/office/drawing/2014/main" id="{89D8A125-F71C-4A97-AC41-9203F15230CA}"/>
              </a:ext>
            </a:extLst>
          </p:cNvPr>
          <p:cNvSpPr/>
          <p:nvPr/>
        </p:nvSpPr>
        <p:spPr>
          <a:xfrm>
            <a:off x="562183" y="1123406"/>
            <a:ext cx="11148968" cy="5461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Ha ridefinito i requisiti di accesso ai trattamenti di vecchiaia e di anzianità incentivato i fondi di pensione mediante devoluzione del </a:t>
            </a:r>
            <a:r>
              <a:rPr lang="it-IT" sz="2400" dirty="0" err="1"/>
              <a:t>tfr</a:t>
            </a:r>
            <a:r>
              <a:rPr lang="it-IT" sz="2400" dirty="0"/>
              <a:t>, </a:t>
            </a:r>
          </a:p>
          <a:p>
            <a:pPr algn="ctr"/>
            <a:r>
              <a:rPr lang="it-IT" sz="2400" dirty="0"/>
              <a:t>Ha innalzato l’età per la pensione di vecchiaia </a:t>
            </a:r>
          </a:p>
          <a:p>
            <a:pPr algn="ctr"/>
            <a:r>
              <a:rPr lang="it-IT" sz="2400" dirty="0"/>
              <a:t>da 57 a 60 per le donne </a:t>
            </a:r>
          </a:p>
          <a:p>
            <a:pPr algn="ctr"/>
            <a:r>
              <a:rPr lang="it-IT" sz="2400" dirty="0"/>
              <a:t> da 60 ai 65 per i maschi</a:t>
            </a:r>
          </a:p>
        </p:txBody>
      </p:sp>
      <p:pic>
        <p:nvPicPr>
          <p:cNvPr id="4" name="Picture 11" descr="Risultati immagini per LOGO PATRONATO INPAL">
            <a:extLst>
              <a:ext uri="{FF2B5EF4-FFF2-40B4-BE49-F238E27FC236}">
                <a16:creationId xmlns:a16="http://schemas.microsoft.com/office/drawing/2014/main" id="{D7367E2E-029B-407E-B99C-55AEE7FF3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38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8D0D2D73-D16A-48EA-BCE0-D1D628074B68}"/>
              </a:ext>
            </a:extLst>
          </p:cNvPr>
          <p:cNvSpPr/>
          <p:nvPr/>
        </p:nvSpPr>
        <p:spPr>
          <a:xfrm>
            <a:off x="494951" y="318782"/>
            <a:ext cx="5852719" cy="2818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bg1"/>
                </a:solidFill>
              </a:rPr>
              <a:t>“Riforma delle pensioni Damiano” con la </a:t>
            </a:r>
            <a:r>
              <a:rPr lang="it-IT" dirty="0">
                <a:solidFill>
                  <a:schemeClr val="bg1"/>
                </a:solidFill>
                <a:hlinkClick r:id="rId2">
                  <a:extLst>
                    <a:ext uri="{A12FA001-AC4F-418D-AE19-62706E023703}">
                      <ahyp:hlinkClr xmlns:ahyp="http://schemas.microsoft.com/office/drawing/2018/hyperlinkcolor" val="tx"/>
                    </a:ext>
                  </a:extLst>
                </a:hlinkClick>
              </a:rPr>
              <a:t>L. 24 dicembre 2007, n. 247</a:t>
            </a:r>
            <a:r>
              <a:rPr lang="it-IT" dirty="0">
                <a:solidFill>
                  <a:schemeClr val="bg1"/>
                </a:solidFill>
              </a:rPr>
              <a:t>;</a:t>
            </a:r>
          </a:p>
        </p:txBody>
      </p:sp>
      <p:sp>
        <p:nvSpPr>
          <p:cNvPr id="3" name="Ovale 2">
            <a:extLst>
              <a:ext uri="{FF2B5EF4-FFF2-40B4-BE49-F238E27FC236}">
                <a16:creationId xmlns:a16="http://schemas.microsoft.com/office/drawing/2014/main" id="{6AAC7725-D338-4732-A865-9FA8DBCD824C}"/>
              </a:ext>
            </a:extLst>
          </p:cNvPr>
          <p:cNvSpPr/>
          <p:nvPr/>
        </p:nvSpPr>
        <p:spPr>
          <a:xfrm>
            <a:off x="1241570" y="2801923"/>
            <a:ext cx="11140580" cy="3737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"finestra" mobile che incorpora la "finestra" fissa, mediamente di 4 mesi, </a:t>
            </a:r>
          </a:p>
        </p:txBody>
      </p:sp>
      <p:pic>
        <p:nvPicPr>
          <p:cNvPr id="5" name="Picture 11" descr="Risultati immagini per LOGO PATRONATO INPAL">
            <a:extLst>
              <a:ext uri="{FF2B5EF4-FFF2-40B4-BE49-F238E27FC236}">
                <a16:creationId xmlns:a16="http://schemas.microsoft.com/office/drawing/2014/main" id="{08D5CF55-2D9A-4326-8B4D-CFB133897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14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1F60CD9E-ADF2-4636-9415-12AD3F862486}"/>
              </a:ext>
            </a:extLst>
          </p:cNvPr>
          <p:cNvSpPr/>
          <p:nvPr/>
        </p:nvSpPr>
        <p:spPr>
          <a:xfrm>
            <a:off x="310393" y="360727"/>
            <a:ext cx="3196205" cy="1333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Fornero</a:t>
            </a:r>
          </a:p>
          <a:p>
            <a:pPr algn="ctr"/>
            <a:r>
              <a:rPr lang="it-IT" dirty="0"/>
              <a:t>decreto </a:t>
            </a:r>
          </a:p>
          <a:p>
            <a:pPr algn="ctr"/>
            <a:r>
              <a:rPr lang="it-IT" dirty="0"/>
              <a:t>legge 6 dicembre 2011, n. 201 </a:t>
            </a:r>
          </a:p>
        </p:txBody>
      </p:sp>
      <p:sp>
        <p:nvSpPr>
          <p:cNvPr id="3" name="Ovale 2">
            <a:extLst>
              <a:ext uri="{FF2B5EF4-FFF2-40B4-BE49-F238E27FC236}">
                <a16:creationId xmlns:a16="http://schemas.microsoft.com/office/drawing/2014/main" id="{5995C328-793E-4DA8-AA81-40CC408BAC5B}"/>
              </a:ext>
            </a:extLst>
          </p:cNvPr>
          <p:cNvSpPr/>
          <p:nvPr/>
        </p:nvSpPr>
        <p:spPr>
          <a:xfrm>
            <a:off x="1719743" y="784370"/>
            <a:ext cx="10343626" cy="5712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Arial" panose="020B0604020202020204" pitchFamily="34" charset="0"/>
                <a:cs typeface="Arial" panose="020B0604020202020204" pitchFamily="34" charset="0"/>
              </a:rPr>
              <a:t>aumento dell'età per il pensionamento sia di vecchiaia che di anzianità;</a:t>
            </a:r>
          </a:p>
          <a:p>
            <a:pPr algn="ctr"/>
            <a:r>
              <a:rPr lang="it-IT" sz="1600" dirty="0">
                <a:latin typeface="Arial" panose="020B0604020202020204" pitchFamily="34" charset="0"/>
                <a:cs typeface="Arial" panose="020B0604020202020204" pitchFamily="34" charset="0"/>
              </a:rPr>
              <a:t>“finestra” mobile di 12 mesi per tutti i lavoratori dipendenti pubblici e privati o 18 mesi per quelli autonomi aumento dell'età per il pensionamento sia di vecchiaia che di anzianità;</a:t>
            </a:r>
          </a:p>
          <a:p>
            <a:pPr algn="ctr"/>
            <a:r>
              <a:rPr lang="it-IT" sz="1600" dirty="0">
                <a:latin typeface="Arial" panose="020B0604020202020204" pitchFamily="34" charset="0"/>
                <a:cs typeface="Arial" panose="020B0604020202020204" pitchFamily="34" charset="0"/>
              </a:rPr>
              <a:t>le ricongiunzioni diventano onerose</a:t>
            </a:r>
          </a:p>
          <a:p>
            <a:pPr algn="ctr"/>
            <a:r>
              <a:rPr lang="it-IT" sz="1600" dirty="0">
                <a:latin typeface="Arial" panose="020B0604020202020204" pitchFamily="34" charset="0"/>
                <a:cs typeface="Arial" panose="020B0604020202020204" pitchFamily="34" charset="0"/>
              </a:rPr>
              <a:t>allungamento da 60 a 65 anni (più “finestra” di 12 mesi), senza gradualità, per le lavoratrici dipendenti pubbliche per equipararle ai dipendenti pubblici;</a:t>
            </a:r>
          </a:p>
          <a:p>
            <a:pPr algn="ctr"/>
            <a:r>
              <a:rPr lang="it-IT" sz="1600" dirty="0">
                <a:latin typeface="Arial" panose="020B0604020202020204" pitchFamily="34" charset="0"/>
                <a:cs typeface="Arial" panose="020B0604020202020204" pitchFamily="34" charset="0"/>
              </a:rPr>
              <a:t>introduzione dell’adeguamento triennale all’aspettativa di vita, a decorrere dal 2014;</a:t>
            </a:r>
            <a:r>
              <a:rPr lang="it-IT" sz="1600" baseline="30000" dirty="0">
                <a:latin typeface="Arial" panose="020B0604020202020204" pitchFamily="34" charset="0"/>
                <a:cs typeface="Arial" panose="020B0604020202020204" pitchFamily="34" charset="0"/>
                <a:hlinkClick r:id="rId2"/>
              </a:rPr>
              <a:t>[3]</a:t>
            </a:r>
            <a:endParaRPr lang="it-IT" sz="1600" dirty="0">
              <a:latin typeface="Arial" panose="020B0604020202020204" pitchFamily="34" charset="0"/>
              <a:cs typeface="Arial" panose="020B0604020202020204" pitchFamily="34" charset="0"/>
            </a:endParaRPr>
          </a:p>
          <a:p>
            <a:pPr algn="ctr"/>
            <a:r>
              <a:rPr lang="it-IT" sz="1600" dirty="0">
                <a:latin typeface="Arial" panose="020B0604020202020204" pitchFamily="34" charset="0"/>
                <a:cs typeface="Arial" panose="020B0604020202020204" pitchFamily="34" charset="0"/>
              </a:rPr>
              <a:t>le ricongiunzioni diventano onerose</a:t>
            </a:r>
          </a:p>
        </p:txBody>
      </p:sp>
      <p:pic>
        <p:nvPicPr>
          <p:cNvPr id="5" name="Picture 11" descr="Risultati immagini per LOGO PATRONATO INPAL">
            <a:extLst>
              <a:ext uri="{FF2B5EF4-FFF2-40B4-BE49-F238E27FC236}">
                <a16:creationId xmlns:a16="http://schemas.microsoft.com/office/drawing/2014/main" id="{80F8496C-3A26-4DEE-83C7-40ACFCF77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4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5F90D-AB30-4A16-AC3D-898C9E4DCD8C}"/>
              </a:ext>
            </a:extLst>
          </p:cNvPr>
          <p:cNvSpPr>
            <a:spLocks noGrp="1"/>
          </p:cNvSpPr>
          <p:nvPr>
            <p:ph type="title"/>
          </p:nvPr>
        </p:nvSpPr>
        <p:spPr>
          <a:xfrm>
            <a:off x="8667087" y="1178231"/>
            <a:ext cx="3200400" cy="1737360"/>
          </a:xfrm>
        </p:spPr>
        <p:txBody>
          <a:bodyPr>
            <a:normAutofit fontScale="90000"/>
          </a:bodyPr>
          <a:lstStyle/>
          <a:p>
            <a:pPr algn="ctr"/>
            <a:r>
              <a:rPr lang="it-IT" sz="4800" dirty="0">
                <a:latin typeface="Arial" panose="020B0604020202020204" pitchFamily="34" charset="0"/>
                <a:ea typeface="Times New Roman" panose="02020603050405020304" pitchFamily="18" charset="0"/>
                <a:cs typeface="Arial" panose="020B0604020202020204" pitchFamily="34" charset="0"/>
              </a:rPr>
              <a:t>Le </a:t>
            </a:r>
            <a:br>
              <a:rPr lang="it-IT" sz="4800" dirty="0">
                <a:latin typeface="Arial" panose="020B0604020202020204" pitchFamily="34" charset="0"/>
                <a:ea typeface="Times New Roman" panose="02020603050405020304" pitchFamily="18" charset="0"/>
                <a:cs typeface="Arial" panose="020B0604020202020204" pitchFamily="34" charset="0"/>
              </a:rPr>
            </a:br>
            <a:r>
              <a:rPr lang="it-IT" sz="4800" dirty="0">
                <a:latin typeface="Arial" panose="020B0604020202020204" pitchFamily="34" charset="0"/>
                <a:ea typeface="Times New Roman" panose="02020603050405020304" pitchFamily="18" charset="0"/>
                <a:cs typeface="Arial" panose="020B0604020202020204" pitchFamily="34" charset="0"/>
              </a:rPr>
              <a:t>PENSIONI INPS</a:t>
            </a:r>
            <a:br>
              <a:rPr lang="it-IT" dirty="0">
                <a:latin typeface="Arial" panose="020B0604020202020204" pitchFamily="34" charset="0"/>
                <a:ea typeface="Times New Roman" panose="02020603050405020304" pitchFamily="18" charset="0"/>
                <a:cs typeface="Arial" panose="020B0604020202020204" pitchFamily="34" charset="0"/>
              </a:rPr>
            </a:br>
            <a:endParaRPr lang="it-IT" dirty="0"/>
          </a:p>
        </p:txBody>
      </p:sp>
      <p:sp>
        <p:nvSpPr>
          <p:cNvPr id="4" name="Segnaposto testo 3">
            <a:extLst>
              <a:ext uri="{FF2B5EF4-FFF2-40B4-BE49-F238E27FC236}">
                <a16:creationId xmlns:a16="http://schemas.microsoft.com/office/drawing/2014/main" id="{05B04366-3269-47CC-818C-5C5519BA8B49}"/>
              </a:ext>
            </a:extLst>
          </p:cNvPr>
          <p:cNvSpPr>
            <a:spLocks noGrp="1"/>
          </p:cNvSpPr>
          <p:nvPr>
            <p:ph type="body" sz="half" idx="2"/>
          </p:nvPr>
        </p:nvSpPr>
        <p:spPr>
          <a:xfrm>
            <a:off x="8667087" y="4136191"/>
            <a:ext cx="3200400" cy="1142161"/>
          </a:xfrm>
        </p:spPr>
        <p:txBody>
          <a:bodyPr>
            <a:noAutofit/>
          </a:bodyPr>
          <a:lstStyle/>
          <a:p>
            <a:pPr algn="ctr"/>
            <a:r>
              <a:rPr lang="it-IT" sz="2400" dirty="0">
                <a:solidFill>
                  <a:schemeClr val="tx1"/>
                </a:solidFill>
                <a:latin typeface="Arial" panose="020B0604020202020204" pitchFamily="34" charset="0"/>
                <a:cs typeface="Arial" panose="020B0604020202020204" pitchFamily="34" charset="0"/>
              </a:rPr>
              <a:t>Prestazioni esclusivamente contributive.</a:t>
            </a:r>
          </a:p>
        </p:txBody>
      </p:sp>
      <p:sp>
        <p:nvSpPr>
          <p:cNvPr id="5" name="Rettangolo 4">
            <a:extLst>
              <a:ext uri="{FF2B5EF4-FFF2-40B4-BE49-F238E27FC236}">
                <a16:creationId xmlns:a16="http://schemas.microsoft.com/office/drawing/2014/main" id="{6ED96C79-EF48-4187-AF52-AD8DE9C6A840}"/>
              </a:ext>
            </a:extLst>
          </p:cNvPr>
          <p:cNvSpPr/>
          <p:nvPr/>
        </p:nvSpPr>
        <p:spPr>
          <a:xfrm>
            <a:off x="1283516" y="327171"/>
            <a:ext cx="6627302" cy="400110"/>
          </a:xfrm>
          <a:prstGeom prst="rect">
            <a:avLst/>
          </a:prstGeom>
        </p:spPr>
        <p:txBody>
          <a:bodyPr wrap="square">
            <a:spAutoFit/>
          </a:bodyPr>
          <a:lstStyle/>
          <a:p>
            <a:pPr algn="ctr" hangingPunct="0">
              <a:spcAft>
                <a:spcPts val="0"/>
              </a:spcAft>
            </a:pPr>
            <a:r>
              <a:rPr lang="it-IT" sz="2000" b="1" dirty="0">
                <a:latin typeface="Arial" panose="020B0604020202020204" pitchFamily="34" charset="0"/>
                <a:ea typeface="Times New Roman" panose="02020603050405020304" pitchFamily="18" charset="0"/>
                <a:cs typeface="Arial" panose="020B0604020202020204" pitchFamily="34" charset="0"/>
              </a:rPr>
              <a:t> </a:t>
            </a:r>
            <a:endParaRPr lang="it-IT" sz="2000" dirty="0"/>
          </a:p>
        </p:txBody>
      </p:sp>
      <p:sp>
        <p:nvSpPr>
          <p:cNvPr id="6" name="Rettangolo 5">
            <a:extLst>
              <a:ext uri="{FF2B5EF4-FFF2-40B4-BE49-F238E27FC236}">
                <a16:creationId xmlns:a16="http://schemas.microsoft.com/office/drawing/2014/main" id="{99EDCDDE-5623-4004-A936-56E060022BC9}"/>
              </a:ext>
            </a:extLst>
          </p:cNvPr>
          <p:cNvSpPr/>
          <p:nvPr/>
        </p:nvSpPr>
        <p:spPr>
          <a:xfrm>
            <a:off x="178685" y="176167"/>
            <a:ext cx="2625754"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PENSIONE ANTICIPATA </a:t>
            </a:r>
          </a:p>
          <a:p>
            <a:pPr algn="ctr" hangingPunct="0">
              <a:spcAft>
                <a:spcPts val="0"/>
              </a:spcAft>
            </a:pPr>
            <a:r>
              <a:rPr lang="it-IT" sz="1200" b="1" dirty="0">
                <a:latin typeface="Arial" panose="020B0604020202020204" pitchFamily="34" charset="0"/>
                <a:ea typeface="Times New Roman" panose="02020603050405020304" pitchFamily="18" charset="0"/>
                <a:cs typeface="Arial" panose="020B0604020202020204" pitchFamily="34" charset="0"/>
              </a:rPr>
              <a:t>(EX ANZIANITA’)</a:t>
            </a:r>
          </a:p>
        </p:txBody>
      </p:sp>
      <p:sp>
        <p:nvSpPr>
          <p:cNvPr id="7" name="Rettangolo 6">
            <a:extLst>
              <a:ext uri="{FF2B5EF4-FFF2-40B4-BE49-F238E27FC236}">
                <a16:creationId xmlns:a16="http://schemas.microsoft.com/office/drawing/2014/main" id="{5BEBDE1C-21F7-40BB-8714-6A9CC002E7B2}"/>
              </a:ext>
            </a:extLst>
          </p:cNvPr>
          <p:cNvSpPr/>
          <p:nvPr/>
        </p:nvSpPr>
        <p:spPr>
          <a:xfrm>
            <a:off x="5680605" y="1552383"/>
            <a:ext cx="2613171"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a:latin typeface="Arial" panose="020B0604020202020204" pitchFamily="34" charset="0"/>
                <a:ea typeface="Times New Roman" panose="02020603050405020304" pitchFamily="18" charset="0"/>
                <a:cs typeface="Arial" panose="020B0604020202020204" pitchFamily="34" charset="0"/>
              </a:rPr>
              <a:t>PENSIONE SUPPLEMENTARE</a:t>
            </a:r>
            <a:endParaRPr lang="it-IT"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ttangolo 7">
            <a:extLst>
              <a:ext uri="{FF2B5EF4-FFF2-40B4-BE49-F238E27FC236}">
                <a16:creationId xmlns:a16="http://schemas.microsoft.com/office/drawing/2014/main" id="{A2C87183-18A9-4F8E-8E80-107161DC9602}"/>
              </a:ext>
            </a:extLst>
          </p:cNvPr>
          <p:cNvSpPr/>
          <p:nvPr/>
        </p:nvSpPr>
        <p:spPr>
          <a:xfrm>
            <a:off x="2909301" y="176167"/>
            <a:ext cx="2613171"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it-IT" b="1" dirty="0">
                <a:latin typeface="Arial" panose="020B0604020202020204" pitchFamily="34" charset="0"/>
                <a:ea typeface="Times New Roman" panose="02020603050405020304" pitchFamily="18" charset="0"/>
                <a:cs typeface="Arial" panose="020B0604020202020204" pitchFamily="34" charset="0"/>
              </a:rPr>
              <a:t>PENSIONE DI VECCHIAIA</a:t>
            </a:r>
          </a:p>
        </p:txBody>
      </p:sp>
      <p:sp>
        <p:nvSpPr>
          <p:cNvPr id="9" name="Rettangolo 8">
            <a:extLst>
              <a:ext uri="{FF2B5EF4-FFF2-40B4-BE49-F238E27FC236}">
                <a16:creationId xmlns:a16="http://schemas.microsoft.com/office/drawing/2014/main" id="{4BEC9555-49DD-4386-AFA2-F27FCE1D03DA}"/>
              </a:ext>
            </a:extLst>
          </p:cNvPr>
          <p:cNvSpPr/>
          <p:nvPr/>
        </p:nvSpPr>
        <p:spPr>
          <a:xfrm>
            <a:off x="2936776" y="1543572"/>
            <a:ext cx="2625754"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PENSIONE DI INABILITA</a:t>
            </a:r>
            <a:endParaRPr lang="it-IT"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ttangolo 9">
            <a:extLst>
              <a:ext uri="{FF2B5EF4-FFF2-40B4-BE49-F238E27FC236}">
                <a16:creationId xmlns:a16="http://schemas.microsoft.com/office/drawing/2014/main" id="{D9A34F88-5796-49A3-A91F-77963ED9BE2C}"/>
              </a:ext>
            </a:extLst>
          </p:cNvPr>
          <p:cNvSpPr/>
          <p:nvPr/>
        </p:nvSpPr>
        <p:spPr>
          <a:xfrm>
            <a:off x="180364" y="1552383"/>
            <a:ext cx="2638337"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a:latin typeface="Arial" panose="020B0604020202020204" pitchFamily="34" charset="0"/>
                <a:ea typeface="Times New Roman" panose="02020603050405020304" pitchFamily="18" charset="0"/>
                <a:cs typeface="Arial" panose="020B0604020202020204" pitchFamily="34" charset="0"/>
              </a:rPr>
              <a:t>ASSEGNO ORDINARIO DI INVALIDITA’</a:t>
            </a:r>
            <a:endParaRPr lang="it-IT"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ttangolo 10">
            <a:extLst>
              <a:ext uri="{FF2B5EF4-FFF2-40B4-BE49-F238E27FC236}">
                <a16:creationId xmlns:a16="http://schemas.microsoft.com/office/drawing/2014/main" id="{23FB7FB9-6514-4EFB-AA92-7211B43071AA}"/>
              </a:ext>
            </a:extLst>
          </p:cNvPr>
          <p:cNvSpPr/>
          <p:nvPr/>
        </p:nvSpPr>
        <p:spPr>
          <a:xfrm>
            <a:off x="5627334" y="176167"/>
            <a:ext cx="2613171"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ea typeface="Times New Roman" panose="02020603050405020304" pitchFamily="18" charset="0"/>
                <a:cs typeface="Arial" panose="020B0604020202020204" pitchFamily="34" charset="0"/>
              </a:rPr>
              <a:t>PENSIONE AI SUPERSTITI</a:t>
            </a:r>
            <a:endParaRPr lang="it-IT" dirty="0">
              <a:latin typeface="Arial" panose="020B0604020202020204" pitchFamily="34" charset="0"/>
              <a:ea typeface="Times New Roman" panose="02020603050405020304" pitchFamily="18" charset="0"/>
              <a:cs typeface="Arial" panose="020B0604020202020204" pitchFamily="34" charset="0"/>
            </a:endParaRPr>
          </a:p>
          <a:p>
            <a:pPr algn="ctr"/>
            <a:endParaRPr lang="it-IT" dirty="0"/>
          </a:p>
        </p:txBody>
      </p:sp>
      <p:sp>
        <p:nvSpPr>
          <p:cNvPr id="12" name="Rettangolo 11">
            <a:extLst>
              <a:ext uri="{FF2B5EF4-FFF2-40B4-BE49-F238E27FC236}">
                <a16:creationId xmlns:a16="http://schemas.microsoft.com/office/drawing/2014/main" id="{F615D515-6369-4AB4-AC50-415C77CDFF6C}"/>
              </a:ext>
            </a:extLst>
          </p:cNvPr>
          <p:cNvSpPr/>
          <p:nvPr/>
        </p:nvSpPr>
        <p:spPr>
          <a:xfrm>
            <a:off x="166102" y="2961524"/>
            <a:ext cx="2638337" cy="1207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SUPPLEMENTO DI PENSIONE</a:t>
            </a:r>
            <a:endParaRPr lang="it-IT" dirty="0">
              <a:latin typeface="Arial" panose="020B0604020202020204" pitchFamily="34" charset="0"/>
              <a:ea typeface="Times New Roman" panose="02020603050405020304" pitchFamily="18" charset="0"/>
              <a:cs typeface="Arial" panose="020B0604020202020204" pitchFamily="34" charset="0"/>
            </a:endParaRPr>
          </a:p>
        </p:txBody>
      </p:sp>
      <p:sp>
        <p:nvSpPr>
          <p:cNvPr id="13" name="Rettangolo 12">
            <a:extLst>
              <a:ext uri="{FF2B5EF4-FFF2-40B4-BE49-F238E27FC236}">
                <a16:creationId xmlns:a16="http://schemas.microsoft.com/office/drawing/2014/main" id="{8A34AD2D-FA36-4E7E-9B00-F619A92F756B}"/>
              </a:ext>
            </a:extLst>
          </p:cNvPr>
          <p:cNvSpPr/>
          <p:nvPr/>
        </p:nvSpPr>
        <p:spPr>
          <a:xfrm>
            <a:off x="2943067" y="2919788"/>
            <a:ext cx="2613171" cy="121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a:latin typeface="Arial" panose="020B0604020202020204" pitchFamily="34" charset="0"/>
                <a:ea typeface="Times New Roman" panose="02020603050405020304" pitchFamily="18" charset="0"/>
                <a:cs typeface="Arial" panose="020B0604020202020204" pitchFamily="34" charset="0"/>
              </a:rPr>
              <a:t>RICOSTITUZIONE DI PENSIONE</a:t>
            </a:r>
            <a:endParaRPr lang="it-IT" b="1"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Rettangolo 13">
            <a:extLst>
              <a:ext uri="{FF2B5EF4-FFF2-40B4-BE49-F238E27FC236}">
                <a16:creationId xmlns:a16="http://schemas.microsoft.com/office/drawing/2014/main" id="{31268C41-095D-40A6-AADB-0958B69E3832}"/>
              </a:ext>
            </a:extLst>
          </p:cNvPr>
          <p:cNvSpPr/>
          <p:nvPr/>
        </p:nvSpPr>
        <p:spPr>
          <a:xfrm>
            <a:off x="5680605" y="2928599"/>
            <a:ext cx="2606040" cy="1207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TOTALIZZAZIONE</a:t>
            </a:r>
          </a:p>
        </p:txBody>
      </p:sp>
      <p:sp>
        <p:nvSpPr>
          <p:cNvPr id="15" name="Rettangolo 14">
            <a:extLst>
              <a:ext uri="{FF2B5EF4-FFF2-40B4-BE49-F238E27FC236}">
                <a16:creationId xmlns:a16="http://schemas.microsoft.com/office/drawing/2014/main" id="{925F4938-1A98-4C74-8D15-F3D4FF1F4C18}"/>
              </a:ext>
            </a:extLst>
          </p:cNvPr>
          <p:cNvSpPr/>
          <p:nvPr/>
        </p:nvSpPr>
        <p:spPr>
          <a:xfrm>
            <a:off x="182250" y="4296004"/>
            <a:ext cx="2606040" cy="1141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a:latin typeface="Arial" panose="020B0604020202020204" pitchFamily="34" charset="0"/>
                <a:ea typeface="Times New Roman" panose="02020603050405020304" pitchFamily="18" charset="0"/>
                <a:cs typeface="Arial" panose="020B0604020202020204" pitchFamily="34" charset="0"/>
              </a:rPr>
              <a:t>Quota 100</a:t>
            </a:r>
            <a:endParaRPr lang="it-IT" b="1"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Rettangolo 15">
            <a:extLst>
              <a:ext uri="{FF2B5EF4-FFF2-40B4-BE49-F238E27FC236}">
                <a16:creationId xmlns:a16="http://schemas.microsoft.com/office/drawing/2014/main" id="{4E5554A0-3E50-421F-9063-D04E9A6B585C}"/>
              </a:ext>
            </a:extLst>
          </p:cNvPr>
          <p:cNvSpPr/>
          <p:nvPr/>
        </p:nvSpPr>
        <p:spPr>
          <a:xfrm>
            <a:off x="5680605" y="4296004"/>
            <a:ext cx="2613171" cy="11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Ape social </a:t>
            </a:r>
          </a:p>
        </p:txBody>
      </p:sp>
      <p:sp>
        <p:nvSpPr>
          <p:cNvPr id="17" name="Rettangolo 16">
            <a:extLst>
              <a:ext uri="{FF2B5EF4-FFF2-40B4-BE49-F238E27FC236}">
                <a16:creationId xmlns:a16="http://schemas.microsoft.com/office/drawing/2014/main" id="{86EBDDCF-A695-4BBE-A737-4C34D040285B}"/>
              </a:ext>
            </a:extLst>
          </p:cNvPr>
          <p:cNvSpPr/>
          <p:nvPr/>
        </p:nvSpPr>
        <p:spPr>
          <a:xfrm>
            <a:off x="2927862" y="4296004"/>
            <a:ext cx="2606040" cy="1141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ea typeface="Times New Roman" panose="02020603050405020304" pitchFamily="18" charset="0"/>
                <a:cs typeface="Arial" panose="020B0604020202020204" pitchFamily="34" charset="0"/>
              </a:rPr>
              <a:t>Ape volontario </a:t>
            </a:r>
            <a:endParaRPr lang="it-IT" dirty="0">
              <a:latin typeface="Arial" panose="020B0604020202020204" pitchFamily="34" charset="0"/>
              <a:ea typeface="Times New Roman" panose="02020603050405020304" pitchFamily="18" charset="0"/>
              <a:cs typeface="Arial" panose="020B0604020202020204" pitchFamily="34" charset="0"/>
            </a:endParaRPr>
          </a:p>
          <a:p>
            <a:pPr algn="ctr"/>
            <a:endParaRPr lang="it-IT" dirty="0"/>
          </a:p>
        </p:txBody>
      </p:sp>
      <p:pic>
        <p:nvPicPr>
          <p:cNvPr id="18" name="Picture 11" descr="Risultati immagini per LOGO PATRONATO INPAL">
            <a:extLst>
              <a:ext uri="{FF2B5EF4-FFF2-40B4-BE49-F238E27FC236}">
                <a16:creationId xmlns:a16="http://schemas.microsoft.com/office/drawing/2014/main" id="{02559FA7-5008-41F9-87DE-423090F4E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15" y="6199465"/>
            <a:ext cx="1264985" cy="65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9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B1D8366-B30A-4ECF-9712-0EA434840D9E}"/>
              </a:ext>
            </a:extLst>
          </p:cNvPr>
          <p:cNvSpPr>
            <a:spLocks noGrp="1" noChangeArrowheads="1"/>
          </p:cNvSpPr>
          <p:nvPr>
            <p:ph idx="1"/>
          </p:nvPr>
        </p:nvSpPr>
        <p:spPr bwMode="auto">
          <a:xfrm>
            <a:off x="327171" y="847244"/>
            <a:ext cx="1088857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1" u="none" strike="noStrike" cap="none" normalizeH="0" baseline="0" dirty="0">
                <a:ln>
                  <a:noFill/>
                </a:ln>
                <a:solidFill>
                  <a:srgbClr val="CD000C"/>
                </a:solidFill>
                <a:effectLst/>
                <a:latin typeface="Arial" panose="020B0604020202020204" pitchFamily="34" charset="0"/>
                <a:ea typeface="Times New Roman" panose="02020603050405020304" pitchFamily="18" charset="0"/>
                <a:cs typeface="Arial" panose="020B0604020202020204" pitchFamily="34" charset="0"/>
              </a:rPr>
              <a:t>IL SISTEMA CON CUI SI VA IN PENSIONE:</a:t>
            </a:r>
            <a:endPar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1" u="none" strike="noStrike" cap="none" normalizeH="0" baseline="0" dirty="0">
                <a:ln>
                  <a:noFill/>
                </a:ln>
                <a:solidFill>
                  <a:srgbClr val="CD000C"/>
                </a:solidFill>
                <a:effectLst/>
                <a:latin typeface="Arial" panose="020B0604020202020204" pitchFamily="34" charset="0"/>
                <a:ea typeface="Times New Roman" panose="02020603050405020304" pitchFamily="18" charset="0"/>
                <a:cs typeface="Arial" panose="020B0604020202020204" pitchFamily="34" charset="0"/>
              </a:rPr>
              <a:t>SISTEMA RETRIBUTIVO O CONTRIBUTIVO?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riforma generale degli ordinamenti pensionistici, attuata con la legge 8 agosto 1995, n. 335, </a:t>
            </a:r>
            <a:endPar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kumimoji="0" lang="it-IT" altLang="it-IT"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lasciando a esaurimento il sistema di calcolo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retributivo</a:t>
            </a:r>
            <a:r>
              <a:rPr kumimoji="0" lang="it-IT" altLang="it-IT"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lvl="0" indent="0" algn="ctr" eaLnBrk="0" fontAlgn="base" hangingPunct="0">
              <a:lnSpc>
                <a:spcPct val="100000"/>
              </a:lnSpc>
              <a:spcBef>
                <a:spcPct val="0"/>
              </a:spcBef>
              <a:spcAft>
                <a:spcPct val="0"/>
              </a:spcAft>
              <a:buClrTx/>
              <a:buSzTx/>
              <a:buNone/>
            </a:pPr>
            <a:r>
              <a:rPr kumimoji="0" lang="it-IT" altLang="it-IT"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ha introdotto il sistema di calcolo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contributivo.</a:t>
            </a:r>
          </a:p>
          <a:p>
            <a:pPr marL="0" lvl="0" indent="0" algn="ctr" eaLnBrk="0" fontAlgn="base" hangingPunct="0">
              <a:lnSpc>
                <a:spcPct val="100000"/>
              </a:lnSpc>
              <a:spcBef>
                <a:spcPct val="0"/>
              </a:spcBef>
              <a:spcAft>
                <a:spcPct val="0"/>
              </a:spcAft>
              <a:buClrTx/>
              <a:buSzTx/>
              <a:buNone/>
            </a:pPr>
            <a:endPar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….o con il sistema cosiddetto MISTO</a:t>
            </a:r>
          </a:p>
          <a:p>
            <a:pPr marL="0" lvl="0" indent="0" algn="ctr" eaLnBrk="0" fontAlgn="base" hangingPunct="0">
              <a:lnSpc>
                <a:spcPct val="100000"/>
              </a:lnSpc>
              <a:spcBef>
                <a:spcPct val="0"/>
              </a:spcBef>
              <a:spcAft>
                <a:spcPct val="0"/>
              </a:spcAft>
              <a:buClrTx/>
              <a:buSzTx/>
              <a:buNone/>
            </a:pPr>
            <a:endPar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7FD98AEF-F975-46FB-9665-D5A86EE02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465" y="6216242"/>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0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4296788E-C0DF-40E6-A83B-A33A6F4B256C}"/>
              </a:ext>
            </a:extLst>
          </p:cNvPr>
          <p:cNvSpPr>
            <a:spLocks noGrp="1"/>
          </p:cNvSpPr>
          <p:nvPr>
            <p:ph type="title"/>
          </p:nvPr>
        </p:nvSpPr>
        <p:spPr>
          <a:xfrm>
            <a:off x="1447072" y="2420644"/>
            <a:ext cx="10058400" cy="1609344"/>
          </a:xfrm>
        </p:spPr>
        <p:txBody>
          <a:bodyPr/>
          <a:lstStyle/>
          <a:p>
            <a:pPr algn="ctr"/>
            <a:r>
              <a:rPr lang="it-IT" dirty="0"/>
              <a:t>Qualche accenno normativo</a:t>
            </a:r>
          </a:p>
        </p:txBody>
      </p:sp>
      <p:pic>
        <p:nvPicPr>
          <p:cNvPr id="4" name="Picture 11" descr="Risultati immagini per LOGO PATRONATO INPAL">
            <a:extLst>
              <a:ext uri="{FF2B5EF4-FFF2-40B4-BE49-F238E27FC236}">
                <a16:creationId xmlns:a16="http://schemas.microsoft.com/office/drawing/2014/main" id="{E5969665-4C69-4F11-AAA8-92D47E64E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80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452D512-2954-4FF6-BB3E-98801266484F}"/>
              </a:ext>
            </a:extLst>
          </p:cNvPr>
          <p:cNvSpPr/>
          <p:nvPr/>
        </p:nvSpPr>
        <p:spPr>
          <a:xfrm>
            <a:off x="514350" y="1156102"/>
            <a:ext cx="11372850" cy="4217565"/>
          </a:xfrm>
          <a:prstGeom prst="rect">
            <a:avLst/>
          </a:prstGeom>
        </p:spPr>
        <p:txBody>
          <a:bodyPr wrap="square">
            <a:spAutoFit/>
          </a:bodyPr>
          <a:lstStyle/>
          <a:p>
            <a:pPr algn="ctr" fontAlgn="base">
              <a:lnSpc>
                <a:spcPct val="107000"/>
              </a:lnSpc>
              <a:spcAft>
                <a:spcPts val="800"/>
              </a:spcAft>
            </a:pPr>
            <a:r>
              <a:rPr lang="it-IT" sz="3600" b="1" dirty="0">
                <a:solidFill>
                  <a:srgbClr val="333333"/>
                </a:solidFill>
                <a:latin typeface="Arial" panose="020B0604020202020204" pitchFamily="34" charset="0"/>
                <a:ea typeface="Times New Roman" panose="02020603050405020304" pitchFamily="18" charset="0"/>
                <a:cs typeface="Arial" panose="020B0604020202020204" pitchFamily="34" charset="0"/>
              </a:rPr>
              <a:t>Calcolo retributivo della pensione: a chi si applica?</a:t>
            </a:r>
          </a:p>
          <a:p>
            <a:pPr algn="ctr" fontAlgn="base">
              <a:lnSpc>
                <a:spcPct val="107000"/>
              </a:lnSpc>
              <a:spcAft>
                <a:spcPts val="80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Bisogna prendere in considerazione la </a:t>
            </a:r>
            <a:r>
              <a:rPr lang="it-IT" b="1" dirty="0">
                <a:latin typeface="Arial" panose="020B0604020202020204" pitchFamily="34" charset="0"/>
                <a:ea typeface="Times New Roman" panose="02020603050405020304" pitchFamily="18" charset="0"/>
                <a:cs typeface="Arial" panose="020B0604020202020204" pitchFamily="34" charset="0"/>
              </a:rPr>
              <a:t>data</a:t>
            </a:r>
            <a:r>
              <a:rPr lang="it-IT" dirty="0">
                <a:latin typeface="Arial" panose="020B0604020202020204" pitchFamily="34" charset="0"/>
                <a:ea typeface="Times New Roman" panose="02020603050405020304" pitchFamily="18" charset="0"/>
                <a:cs typeface="Arial" panose="020B0604020202020204" pitchFamily="34" charset="0"/>
              </a:rPr>
              <a:t> </a:t>
            </a:r>
            <a:r>
              <a:rPr lang="it-IT" b="1" dirty="0">
                <a:latin typeface="Arial" panose="020B0604020202020204" pitchFamily="34" charset="0"/>
                <a:ea typeface="Times New Roman" panose="02020603050405020304" pitchFamily="18" charset="0"/>
                <a:cs typeface="Arial" panose="020B0604020202020204" pitchFamily="34" charset="0"/>
              </a:rPr>
              <a:t>31 dicembre 1995</a:t>
            </a:r>
            <a:r>
              <a:rPr lang="it-IT" dirty="0">
                <a:latin typeface="Arial" panose="020B0604020202020204" pitchFamily="34" charset="0"/>
                <a:ea typeface="Times New Roman" panose="02020603050405020304" pitchFamily="18" charset="0"/>
                <a:cs typeface="Arial" panose="020B0604020202020204" pitchFamily="34" charset="0"/>
              </a:rPr>
              <a:t> e gli anni di versamenti contributivi maturati fino a quel momento.</a:t>
            </a:r>
          </a:p>
          <a:p>
            <a:pPr algn="ctr" fontAlgn="base">
              <a:lnSpc>
                <a:spcPct val="107000"/>
              </a:lnSpc>
              <a:spcAft>
                <a:spcPts val="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Il metodo retributivo è quindi applicabile:</a:t>
            </a: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dirty="0">
                <a:solidFill>
                  <a:srgbClr val="C00000"/>
                </a:solidFill>
                <a:latin typeface="Arial" panose="020B0604020202020204" pitchFamily="34" charset="0"/>
                <a:ea typeface="Times New Roman" panose="02020603050405020304" pitchFamily="18" charset="0"/>
                <a:cs typeface="Arial" panose="020B0604020202020204" pitchFamily="34" charset="0"/>
              </a:rPr>
              <a:t>ai lavoratori che alla data del 31 dicembre 1995 vantavano almeno </a:t>
            </a:r>
            <a:r>
              <a:rPr lang="it-IT" b="1" dirty="0">
                <a:solidFill>
                  <a:srgbClr val="C00000"/>
                </a:solidFill>
                <a:latin typeface="Arial" panose="020B0604020202020204" pitchFamily="34" charset="0"/>
                <a:ea typeface="Times New Roman" panose="02020603050405020304" pitchFamily="18" charset="0"/>
                <a:cs typeface="Arial" panose="020B0604020202020204" pitchFamily="34" charset="0"/>
              </a:rPr>
              <a:t>18 anni di anzianità contributiva</a:t>
            </a: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0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800"/>
              </a:spcAft>
            </a:pPr>
            <a:r>
              <a:rPr lang="it-IT" dirty="0">
                <a:latin typeface="Arial" panose="020B0604020202020204" pitchFamily="34" charset="0"/>
                <a:ea typeface="Times New Roman" panose="02020603050405020304" pitchFamily="18" charset="0"/>
                <a:cs typeface="Arial" panose="020B0604020202020204" pitchFamily="34" charset="0"/>
              </a:rPr>
              <a:t>a seguito della riforma Fornero del 2012 per tali lavoratori il metodo retributivo è applicabile </a:t>
            </a:r>
            <a:r>
              <a:rPr lang="it-IT" b="1" dirty="0">
                <a:latin typeface="Arial" panose="020B0604020202020204" pitchFamily="34" charset="0"/>
                <a:ea typeface="Times New Roman" panose="02020603050405020304" pitchFamily="18" charset="0"/>
                <a:cs typeface="Arial" panose="020B0604020202020204" pitchFamily="34" charset="0"/>
              </a:rPr>
              <a:t>solo per gli anni di lavoro maturati fino al 31 dicembre 2011</a:t>
            </a:r>
            <a:r>
              <a:rPr lang="it-IT" dirty="0">
                <a:latin typeface="Arial" panose="020B0604020202020204" pitchFamily="34" charset="0"/>
                <a:ea typeface="Times New Roman" panose="02020603050405020304" pitchFamily="18" charset="0"/>
                <a:cs typeface="Arial" panose="020B0604020202020204" pitchFamily="34" charset="0"/>
              </a:rPr>
              <a:t>.</a:t>
            </a:r>
          </a:p>
          <a:p>
            <a:pPr algn="ctr" fontAlgn="base">
              <a:lnSpc>
                <a:spcPct val="107000"/>
              </a:lnSpc>
              <a:spcAft>
                <a:spcPts val="800"/>
              </a:spcAft>
            </a:pPr>
            <a:r>
              <a:rPr lang="it-IT" dirty="0">
                <a:latin typeface="Arial" panose="020B0604020202020204" pitchFamily="34" charset="0"/>
                <a:ea typeface="Times New Roman" panose="02020603050405020304" pitchFamily="18" charset="0"/>
                <a:cs typeface="Arial" panose="020B0604020202020204" pitchFamily="34" charset="0"/>
              </a:rPr>
              <a:t> </a:t>
            </a:r>
            <a:r>
              <a:rPr lang="it-IT" i="1" dirty="0">
                <a:latin typeface="Arial" panose="020B0604020202020204" pitchFamily="34" charset="0"/>
                <a:ea typeface="Times New Roman" panose="02020603050405020304" pitchFamily="18" charset="0"/>
                <a:cs typeface="Arial" panose="020B0604020202020204" pitchFamily="34" charset="0"/>
              </a:rPr>
              <a:t>Dal 1 gennaio 2012 infatti trova applicazione per tutti il metodo contributivo per gli anni di contribuzione residui.</a:t>
            </a:r>
            <a:endParaRPr lang="it-IT"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509C5F20-8B31-4E93-A188-33D674213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8576" y="6123963"/>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8134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11374C-809E-4D4E-819D-CCA2F33CBEE6}"/>
              </a:ext>
            </a:extLst>
          </p:cNvPr>
          <p:cNvSpPr/>
          <p:nvPr/>
        </p:nvSpPr>
        <p:spPr>
          <a:xfrm>
            <a:off x="609600" y="919531"/>
            <a:ext cx="11068050" cy="5225533"/>
          </a:xfrm>
          <a:prstGeom prst="rect">
            <a:avLst/>
          </a:prstGeom>
        </p:spPr>
        <p:txBody>
          <a:bodyPr wrap="square">
            <a:spAutoFit/>
          </a:bodyPr>
          <a:lstStyle/>
          <a:p>
            <a:pPr algn="ctr" fontAlgn="base">
              <a:lnSpc>
                <a:spcPct val="107000"/>
              </a:lnSpc>
              <a:spcAft>
                <a:spcPts val="800"/>
              </a:spcAft>
            </a:pPr>
            <a:r>
              <a:rPr lang="it-IT"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Calcolo retributivo della pensione: in cosa consiste?</a:t>
            </a:r>
          </a:p>
          <a:p>
            <a:pPr algn="ctr" fontAlgn="base">
              <a:lnSpc>
                <a:spcPct val="107000"/>
              </a:lnSpc>
              <a:spcAft>
                <a:spcPts val="800"/>
              </a:spcAft>
            </a:pPr>
            <a:endParaRPr lang="it-IT" sz="24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it-IT" sz="2400" b="1" dirty="0">
                <a:latin typeface="Arial" panose="020B0604020202020204" pitchFamily="34" charset="0"/>
                <a:ea typeface="Times New Roman" panose="02020603050405020304" pitchFamily="18" charset="0"/>
                <a:cs typeface="Arial" panose="020B0604020202020204" pitchFamily="34" charset="0"/>
              </a:rPr>
              <a:t>Il sistema retributivo calcola la pensione in relazione alla retribuzione media degli ultimi anni di lavoro</a:t>
            </a:r>
            <a:r>
              <a:rPr lang="it-IT" sz="2400" dirty="0">
                <a:latin typeface="Arial" panose="020B0604020202020204" pitchFamily="34" charset="0"/>
                <a:ea typeface="Times New Roman" panose="02020603050405020304" pitchFamily="18" charset="0"/>
                <a:cs typeface="Arial" panose="020B0604020202020204" pitchFamily="34" charset="0"/>
              </a:rPr>
              <a:t>:</a:t>
            </a:r>
          </a:p>
          <a:p>
            <a:pPr algn="ctr" fontAlgn="base">
              <a:lnSpc>
                <a:spcPct val="107000"/>
              </a:lnSpc>
              <a:spcAft>
                <a:spcPts val="0"/>
              </a:spcAft>
            </a:pPr>
            <a:endParaRPr lang="it-IT" sz="24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sz="2400" dirty="0">
                <a:latin typeface="Arial" panose="020B0604020202020204" pitchFamily="34" charset="0"/>
                <a:ea typeface="Times New Roman" panose="02020603050405020304" pitchFamily="18" charset="0"/>
                <a:cs typeface="Arial" panose="020B0604020202020204" pitchFamily="34" charset="0"/>
              </a:rPr>
              <a:t>fino al 31 dicembre 1992, gli ultimi 5 anni di lavoro per i lavoratori dipendenti </a:t>
            </a:r>
          </a:p>
          <a:p>
            <a:pPr lvl="0" algn="ctr" fontAlgn="base">
              <a:lnSpc>
                <a:spcPts val="1950"/>
              </a:lnSpc>
              <a:spcAft>
                <a:spcPts val="0"/>
              </a:spcAft>
              <a:buSzPts val="1000"/>
              <a:tabLst>
                <a:tab pos="457200" algn="l"/>
              </a:tabLst>
            </a:pPr>
            <a:r>
              <a:rPr lang="it-IT" sz="2400" dirty="0">
                <a:latin typeface="Arial" panose="020B0604020202020204" pitchFamily="34" charset="0"/>
                <a:ea typeface="Times New Roman" panose="02020603050405020304" pitchFamily="18" charset="0"/>
                <a:cs typeface="Arial" panose="020B0604020202020204" pitchFamily="34" charset="0"/>
              </a:rPr>
              <a:t>e 10 per quelli autonomi;</a:t>
            </a: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4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sz="2400" dirty="0">
                <a:latin typeface="Arial" panose="020B0604020202020204" pitchFamily="34" charset="0"/>
                <a:ea typeface="Times New Roman" panose="02020603050405020304" pitchFamily="18" charset="0"/>
                <a:cs typeface="Arial" panose="020B0604020202020204" pitchFamily="34" charset="0"/>
              </a:rPr>
              <a:t>dal 1 gennaio 1993 al 31 dicembre 2011, gli ultimi 10 anni di lavoro per i lavoratori dipendenti e 15 per quelli autonomi;</a:t>
            </a: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4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4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800"/>
              </a:spcAft>
            </a:pPr>
            <a:r>
              <a:rPr lang="it-IT" sz="2400" b="1" i="1" dirty="0">
                <a:latin typeface="Arial" panose="020B0604020202020204" pitchFamily="34" charset="0"/>
                <a:ea typeface="Times New Roman" panose="02020603050405020304" pitchFamily="18" charset="0"/>
                <a:cs typeface="Arial" panose="020B0604020202020204" pitchFamily="34" charset="0"/>
              </a:rPr>
              <a:t>Le pensioni risultano potenzialmente più “ricche” non solo per i diversi elementi alla base del calcolo ma anche perché, di solito, negli ultimi anni della propria carriera la retribuzione è più elevata.</a:t>
            </a:r>
            <a:endParaRPr lang="it-IT" sz="2400"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B3B9D34D-7246-451A-86BB-6AA37D2DE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798" y="6145064"/>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22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2E5313A-9DBC-4B97-B86B-9F4D6ACCA6A5}"/>
              </a:ext>
            </a:extLst>
          </p:cNvPr>
          <p:cNvSpPr/>
          <p:nvPr/>
        </p:nvSpPr>
        <p:spPr>
          <a:xfrm>
            <a:off x="581025" y="1377105"/>
            <a:ext cx="11029950" cy="4080797"/>
          </a:xfrm>
          <a:prstGeom prst="rect">
            <a:avLst/>
          </a:prstGeom>
        </p:spPr>
        <p:txBody>
          <a:bodyPr wrap="square">
            <a:spAutoFit/>
          </a:bodyPr>
          <a:lstStyle/>
          <a:p>
            <a:pPr algn="ctr" fontAlgn="base">
              <a:lnSpc>
                <a:spcPct val="107000"/>
              </a:lnSpc>
              <a:spcAft>
                <a:spcPts val="800"/>
              </a:spcAft>
            </a:pPr>
            <a:r>
              <a:rPr lang="it-IT" sz="3600" b="1" dirty="0">
                <a:solidFill>
                  <a:srgbClr val="C00000"/>
                </a:solidFill>
                <a:latin typeface="Arial" panose="020B0604020202020204" pitchFamily="34" charset="0"/>
                <a:ea typeface="Times New Roman" panose="02020603050405020304" pitchFamily="18" charset="0"/>
                <a:cs typeface="Arial" panose="020B0604020202020204" pitchFamily="34" charset="0"/>
              </a:rPr>
              <a:t>Pensione retributiva: come si calcola?</a:t>
            </a:r>
          </a:p>
          <a:p>
            <a:pPr algn="ctr" fontAlgn="base">
              <a:lnSpc>
                <a:spcPct val="107000"/>
              </a:lnSpc>
              <a:spcAft>
                <a:spcPts val="80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Per il calcolo della pensione 3 sono gli elementi essenziali:</a:t>
            </a: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tabLst>
                <a:tab pos="457200" algn="l"/>
              </a:tabLst>
            </a:pPr>
            <a:r>
              <a:rPr lang="it-IT" b="1" dirty="0">
                <a:latin typeface="Arial" panose="020B0604020202020204" pitchFamily="34" charset="0"/>
                <a:ea typeface="Times New Roman" panose="02020603050405020304" pitchFamily="18" charset="0"/>
                <a:cs typeface="Arial" panose="020B0604020202020204" pitchFamily="34" charset="0"/>
              </a:rPr>
              <a:t>La retribuzione</a:t>
            </a:r>
            <a:r>
              <a:rPr lang="it-IT" dirty="0">
                <a:latin typeface="Arial" panose="020B0604020202020204" pitchFamily="34" charset="0"/>
                <a:ea typeface="Times New Roman" panose="02020603050405020304" pitchFamily="18" charset="0"/>
                <a:cs typeface="Arial" panose="020B0604020202020204" pitchFamily="34" charset="0"/>
              </a:rPr>
              <a:t> </a:t>
            </a:r>
            <a:r>
              <a:rPr lang="it-IT" b="1" dirty="0">
                <a:latin typeface="Arial" panose="020B0604020202020204" pitchFamily="34" charset="0"/>
                <a:ea typeface="Times New Roman" panose="02020603050405020304" pitchFamily="18" charset="0"/>
                <a:cs typeface="Arial" panose="020B0604020202020204" pitchFamily="34" charset="0"/>
              </a:rPr>
              <a:t>annua pensionabile</a:t>
            </a:r>
            <a:r>
              <a:rPr lang="it-IT" dirty="0">
                <a:latin typeface="Arial" panose="020B0604020202020204" pitchFamily="34" charset="0"/>
                <a:ea typeface="Times New Roman" panose="02020603050405020304" pitchFamily="18" charset="0"/>
                <a:cs typeface="Arial" panose="020B0604020202020204" pitchFamily="34" charset="0"/>
              </a:rPr>
              <a:t>: è la retribuzione o il reddito medio degli ultimi anni di attività lavorativa antecedenti alla data di pensionamento (ad esempio i 10 anni per i lavoratori dipendenti);</a:t>
            </a:r>
          </a:p>
          <a:p>
            <a:pPr marL="342900" lvl="0" indent="-342900" algn="ctr" fontAlgn="base">
              <a:lnSpc>
                <a:spcPts val="1950"/>
              </a:lnSpc>
              <a:spcAft>
                <a:spcPts val="0"/>
              </a:spcAft>
              <a:tabLst>
                <a:tab pos="457200"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tabLst>
                <a:tab pos="457200" algn="l"/>
              </a:tabLst>
            </a:pPr>
            <a:r>
              <a:rPr lang="it-IT" dirty="0">
                <a:latin typeface="Arial" panose="020B0604020202020204" pitchFamily="34" charset="0"/>
                <a:ea typeface="Times New Roman" panose="02020603050405020304" pitchFamily="18" charset="0"/>
                <a:cs typeface="Arial" panose="020B0604020202020204" pitchFamily="34" charset="0"/>
              </a:rPr>
              <a:t>l’</a:t>
            </a:r>
            <a:r>
              <a:rPr lang="it-IT" b="1" dirty="0">
                <a:latin typeface="Arial" panose="020B0604020202020204" pitchFamily="34" charset="0"/>
                <a:ea typeface="Times New Roman" panose="02020603050405020304" pitchFamily="18" charset="0"/>
                <a:cs typeface="Arial" panose="020B0604020202020204" pitchFamily="34" charset="0"/>
              </a:rPr>
              <a:t>anzianità contributiva</a:t>
            </a:r>
            <a:r>
              <a:rPr lang="it-IT" dirty="0">
                <a:latin typeface="Arial" panose="020B0604020202020204" pitchFamily="34" charset="0"/>
                <a:ea typeface="Times New Roman" panose="02020603050405020304" pitchFamily="18" charset="0"/>
                <a:cs typeface="Arial" panose="020B0604020202020204" pitchFamily="34" charset="0"/>
              </a:rPr>
              <a:t>: è data dagli anni di versamento dei contributi previdenziali alla previdenza pubblica nell’arco dell’attività lavorativa (ad esempio 40 anni);</a:t>
            </a:r>
          </a:p>
          <a:p>
            <a:pPr marL="342900" lvl="0" indent="-342900" algn="ctr" fontAlgn="base">
              <a:lnSpc>
                <a:spcPts val="1950"/>
              </a:lnSpc>
              <a:spcAft>
                <a:spcPts val="0"/>
              </a:spcAft>
              <a:tabLst>
                <a:tab pos="457200"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tabLst>
                <a:tab pos="457200" algn="l"/>
              </a:tabLst>
            </a:pPr>
            <a:r>
              <a:rPr lang="it-IT" dirty="0">
                <a:latin typeface="Arial" panose="020B0604020202020204" pitchFamily="34" charset="0"/>
                <a:ea typeface="Times New Roman" panose="02020603050405020304" pitchFamily="18" charset="0"/>
                <a:cs typeface="Arial" panose="020B0604020202020204" pitchFamily="34" charset="0"/>
              </a:rPr>
              <a:t>l’</a:t>
            </a:r>
            <a:r>
              <a:rPr lang="it-IT" b="1" dirty="0">
                <a:latin typeface="Arial" panose="020B0604020202020204" pitchFamily="34" charset="0"/>
                <a:ea typeface="Times New Roman" panose="02020603050405020304" pitchFamily="18" charset="0"/>
                <a:cs typeface="Arial" panose="020B0604020202020204" pitchFamily="34" charset="0"/>
              </a:rPr>
              <a:t>aliquota di rendimento: </a:t>
            </a:r>
            <a:r>
              <a:rPr lang="it-IT" dirty="0">
                <a:latin typeface="Arial" panose="020B0604020202020204" pitchFamily="34" charset="0"/>
                <a:ea typeface="Times New Roman" panose="02020603050405020304" pitchFamily="18" charset="0"/>
                <a:cs typeface="Arial" panose="020B0604020202020204" pitchFamily="34" charset="0"/>
              </a:rPr>
              <a:t>consiste nella % utilizzata per calcolare la pensione sulla base della retribuzione annua pensionabile. Si applica un’aliquota iniziale di rendimento piena del 2%, per importi annui fino a 46.630 euro, che si riduce progressivamente al crescere della retribuzione, scendendo fino al 0,90% per retribuzioni annue superiori a 88.597 euro.</a:t>
            </a:r>
          </a:p>
        </p:txBody>
      </p:sp>
      <p:pic>
        <p:nvPicPr>
          <p:cNvPr id="3" name="Picture 11" descr="Risultati immagini per LOGO PATRONATO INPAL">
            <a:extLst>
              <a:ext uri="{FF2B5EF4-FFF2-40B4-BE49-F238E27FC236}">
                <a16:creationId xmlns:a16="http://schemas.microsoft.com/office/drawing/2014/main" id="{31DE04AC-0408-42E3-8161-A473CB23F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464" y="6140741"/>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74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E4015ED-30F3-4CA0-B937-B53F1D900706}"/>
              </a:ext>
            </a:extLst>
          </p:cNvPr>
          <p:cNvSpPr/>
          <p:nvPr/>
        </p:nvSpPr>
        <p:spPr>
          <a:xfrm>
            <a:off x="876300" y="1195984"/>
            <a:ext cx="10801350" cy="4800866"/>
          </a:xfrm>
          <a:prstGeom prst="rect">
            <a:avLst/>
          </a:prstGeom>
        </p:spPr>
        <p:txBody>
          <a:bodyPr wrap="square">
            <a:spAutoFit/>
          </a:bodyPr>
          <a:lstStyle/>
          <a:p>
            <a:pPr algn="ctr" fontAlgn="base">
              <a:lnSpc>
                <a:spcPct val="107000"/>
              </a:lnSpc>
              <a:spcAft>
                <a:spcPts val="800"/>
              </a:spcAft>
            </a:pPr>
            <a:r>
              <a:rPr lang="it-IT"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Calcolo contributivo della pensione: a chi si applica il metodo?</a:t>
            </a:r>
          </a:p>
          <a:p>
            <a:pPr algn="ctr" fontAlgn="base">
              <a:lnSpc>
                <a:spcPct val="107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Anche in questo caso contano:</a:t>
            </a:r>
          </a:p>
          <a:p>
            <a:pPr algn="ctr" fontAlgn="base">
              <a:lnSpc>
                <a:spcPct val="107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 la data del </a:t>
            </a:r>
            <a:r>
              <a:rPr lang="it-IT" sz="2000" b="1" dirty="0">
                <a:latin typeface="Arial" panose="020B0604020202020204" pitchFamily="34" charset="0"/>
                <a:ea typeface="Times New Roman" panose="02020603050405020304" pitchFamily="18" charset="0"/>
                <a:cs typeface="Arial" panose="020B0604020202020204" pitchFamily="34" charset="0"/>
              </a:rPr>
              <a:t>31 dicembre 1995</a:t>
            </a:r>
            <a:r>
              <a:rPr lang="it-IT" sz="2000" dirty="0">
                <a:latin typeface="Arial" panose="020B0604020202020204" pitchFamily="34" charset="0"/>
                <a:ea typeface="Times New Roman" panose="02020603050405020304" pitchFamily="18" charset="0"/>
                <a:cs typeface="Arial" panose="020B0604020202020204" pitchFamily="34" charset="0"/>
              </a:rPr>
              <a:t> e gli </a:t>
            </a:r>
            <a:r>
              <a:rPr lang="it-IT" sz="2000" b="1" dirty="0">
                <a:latin typeface="Arial" panose="020B0604020202020204" pitchFamily="34" charset="0"/>
                <a:ea typeface="Times New Roman" panose="02020603050405020304" pitchFamily="18" charset="0"/>
                <a:cs typeface="Arial" panose="020B0604020202020204" pitchFamily="34" charset="0"/>
              </a:rPr>
              <a:t>anni di anzianità contributiva </a:t>
            </a:r>
            <a:r>
              <a:rPr lang="it-IT" sz="2000" dirty="0">
                <a:latin typeface="Arial" panose="020B0604020202020204" pitchFamily="34" charset="0"/>
                <a:ea typeface="Times New Roman" panose="02020603050405020304" pitchFamily="18" charset="0"/>
                <a:cs typeface="Arial" panose="020B0604020202020204" pitchFamily="34" charset="0"/>
              </a:rPr>
              <a:t>maturati. </a:t>
            </a:r>
          </a:p>
          <a:p>
            <a:pPr algn="ctr" fontAlgn="base">
              <a:lnSpc>
                <a:spcPct val="107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Il metodo di calcolo contributivo, Riforma Dini, ha trovato applicazione:</a:t>
            </a:r>
          </a:p>
          <a:p>
            <a:pPr algn="ctr" fontAlgn="base">
              <a:lnSpc>
                <a:spcPct val="107000"/>
              </a:lnSpc>
              <a:spcAft>
                <a:spcPts val="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sz="2000" dirty="0">
                <a:latin typeface="Arial" panose="020B0604020202020204" pitchFamily="34" charset="0"/>
                <a:ea typeface="Times New Roman" panose="02020603050405020304" pitchFamily="18" charset="0"/>
                <a:cs typeface="Arial" panose="020B0604020202020204" pitchFamily="34" charset="0"/>
              </a:rPr>
              <a:t>integralmente per i  lavoratori</a:t>
            </a:r>
            <a:r>
              <a:rPr lang="it-IT" sz="2000" b="1" dirty="0">
                <a:latin typeface="Arial" panose="020B0604020202020204" pitchFamily="34" charset="0"/>
                <a:ea typeface="Times New Roman" panose="02020603050405020304" pitchFamily="18" charset="0"/>
                <a:cs typeface="Arial" panose="020B0604020202020204" pitchFamily="34" charset="0"/>
              </a:rPr>
              <a:t> privi di anzianità contributiva</a:t>
            </a:r>
            <a:r>
              <a:rPr lang="it-IT" sz="2000" dirty="0">
                <a:latin typeface="Arial" panose="020B0604020202020204" pitchFamily="34" charset="0"/>
                <a:ea typeface="Times New Roman" panose="02020603050405020304" pitchFamily="18" charset="0"/>
                <a:cs typeface="Arial" panose="020B0604020202020204" pitchFamily="34" charset="0"/>
              </a:rPr>
              <a:t> al 31 dicembre 1995;</a:t>
            </a:r>
            <a:endParaRPr lang="it-IT"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sz="2000" b="1" dirty="0">
                <a:latin typeface="Arial" panose="020B0604020202020204" pitchFamily="34" charset="0"/>
                <a:ea typeface="Times New Roman" panose="02020603050405020304" pitchFamily="18" charset="0"/>
                <a:cs typeface="Arial" panose="020B0604020202020204" pitchFamily="34" charset="0"/>
              </a:rPr>
              <a:t>solo per gli anni di contribuzione successivi al 31 dicembre 1995</a:t>
            </a:r>
            <a:r>
              <a:rPr lang="it-IT" sz="2000" dirty="0">
                <a:latin typeface="Arial" panose="020B0604020202020204" pitchFamily="34" charset="0"/>
                <a:ea typeface="Times New Roman" panose="02020603050405020304" pitchFamily="18" charset="0"/>
                <a:cs typeface="Arial" panose="020B0604020202020204" pitchFamily="34" charset="0"/>
              </a:rPr>
              <a:t>, per i lavoratori che alla stessa data avevano</a:t>
            </a:r>
            <a:r>
              <a:rPr lang="it-IT" sz="2000" b="1" dirty="0">
                <a:latin typeface="Arial" panose="020B0604020202020204" pitchFamily="34" charset="0"/>
                <a:ea typeface="Times New Roman" panose="02020603050405020304" pitchFamily="18" charset="0"/>
                <a:cs typeface="Arial" panose="020B0604020202020204" pitchFamily="34" charset="0"/>
              </a:rPr>
              <a:t> un’anzianità contributiva inferiore ai 18 anni;</a:t>
            </a:r>
            <a:r>
              <a:rPr lang="it-IT" sz="20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r>
              <a:rPr lang="it-IT" sz="2000" dirty="0">
                <a:latin typeface="Arial" panose="020B0604020202020204" pitchFamily="34" charset="0"/>
                <a:ea typeface="Times New Roman" panose="02020603050405020304" pitchFamily="18" charset="0"/>
                <a:cs typeface="Arial" panose="020B0604020202020204" pitchFamily="34" charset="0"/>
              </a:rPr>
              <a:t>per gli anni di contribuzione antecedenti si applica ancora il metodo retributivo.</a:t>
            </a: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ctr" fontAlgn="base">
              <a:lnSpc>
                <a:spcPts val="1950"/>
              </a:lnSpc>
              <a:spcAft>
                <a:spcPts val="0"/>
              </a:spcAft>
              <a:buSzPts val="1000"/>
              <a:buFont typeface="Symbol" panose="05050102010706020507" pitchFamily="18" charset="2"/>
              <a:buChar char=""/>
              <a:tabLst>
                <a:tab pos="457200"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800"/>
              </a:spcAft>
            </a:pPr>
            <a:r>
              <a:rPr lang="it-IT" b="1" i="1" dirty="0">
                <a:latin typeface="Arial" panose="020B0604020202020204" pitchFamily="34" charset="0"/>
                <a:ea typeface="Times New Roman" panose="02020603050405020304" pitchFamily="18" charset="0"/>
                <a:cs typeface="Arial" panose="020B0604020202020204" pitchFamily="34" charset="0"/>
              </a:rPr>
              <a:t>Con la Riforma Fornero il metodo contributivo è diventato l’unico metodo di calcolo della pensione e viene applicato per gli anni di contribuzione successivi al 1 gennaio 2012 anche per i lavoratori che fino a quel momento erano soggetti interamente al metodo retributivo (quindi con un’anzianità contributiva al 31 dicembre 1995 superiore ai 18 anni).</a:t>
            </a:r>
            <a:endParaRPr lang="it-IT"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1C3ECFE0-10CB-46B3-A011-8AE248AA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9245" y="6216242"/>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62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C3C29C6-DC9B-4D71-A2CF-49EB1B9AA78B}"/>
              </a:ext>
            </a:extLst>
          </p:cNvPr>
          <p:cNvSpPr/>
          <p:nvPr/>
        </p:nvSpPr>
        <p:spPr>
          <a:xfrm>
            <a:off x="609600" y="2153491"/>
            <a:ext cx="10763250" cy="3725635"/>
          </a:xfrm>
          <a:prstGeom prst="rect">
            <a:avLst/>
          </a:prstGeom>
        </p:spPr>
        <p:txBody>
          <a:bodyPr wrap="square">
            <a:spAutoFit/>
          </a:bodyPr>
          <a:lstStyle/>
          <a:p>
            <a:pPr algn="ctr" fontAlgn="base">
              <a:lnSpc>
                <a:spcPct val="107000"/>
              </a:lnSpc>
              <a:spcAft>
                <a:spcPts val="800"/>
              </a:spcAft>
            </a:pPr>
            <a:r>
              <a:rPr lang="it-IT" sz="3600" b="1" dirty="0">
                <a:latin typeface="Arial" panose="020B0604020202020204" pitchFamily="34" charset="0"/>
                <a:ea typeface="Times New Roman" panose="02020603050405020304" pitchFamily="18" charset="0"/>
                <a:cs typeface="Arial" panose="020B0604020202020204" pitchFamily="34" charset="0"/>
              </a:rPr>
              <a:t>Calcolo contributivo: in cosa consiste?</a:t>
            </a:r>
          </a:p>
          <a:p>
            <a:pPr algn="ctr" fontAlgn="base">
              <a:lnSpc>
                <a:spcPct val="107000"/>
              </a:lnSpc>
              <a:spcAft>
                <a:spcPts val="800"/>
              </a:spcAft>
            </a:pPr>
            <a:endParaRPr lang="it-IT" sz="3600" b="1"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80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800"/>
              </a:spcAft>
            </a:pPr>
            <a:r>
              <a:rPr lang="it-IT" sz="2800" dirty="0">
                <a:latin typeface="Arial" panose="020B0604020202020204" pitchFamily="34" charset="0"/>
                <a:ea typeface="Times New Roman" panose="02020603050405020304" pitchFamily="18" charset="0"/>
                <a:cs typeface="Arial" panose="020B0604020202020204" pitchFamily="34" charset="0"/>
              </a:rPr>
              <a:t>Il metodo di calcolo contributivo pone in stretta correlazione i contributi versati durante l’attività lavorativa con la pensione, anziché la retribuzione media degli ultimi anni come nel calcolo retributivo.</a:t>
            </a:r>
            <a:endParaRPr lang="it-IT"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11" descr="Risultati immagini per LOGO PATRONATO INPAL">
            <a:extLst>
              <a:ext uri="{FF2B5EF4-FFF2-40B4-BE49-F238E27FC236}">
                <a16:creationId xmlns:a16="http://schemas.microsoft.com/office/drawing/2014/main" id="{D0C4E25E-F226-49B6-BF7A-DE34C18C7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22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59240A-7C79-4019-9AEC-EC3989AE7D24}"/>
              </a:ext>
            </a:extLst>
          </p:cNvPr>
          <p:cNvSpPr/>
          <p:nvPr/>
        </p:nvSpPr>
        <p:spPr>
          <a:xfrm>
            <a:off x="343949" y="1859340"/>
            <a:ext cx="10662407" cy="3570208"/>
          </a:xfrm>
          <a:prstGeom prst="rect">
            <a:avLst/>
          </a:prstGeom>
        </p:spPr>
        <p:txBody>
          <a:bodyPr wrap="square">
            <a:spAutoFit/>
          </a:bodyPr>
          <a:lstStyle/>
          <a:p>
            <a:pPr algn="ctr"/>
            <a:r>
              <a:rPr lang="it-IT" sz="2000" b="1" i="1" dirty="0">
                <a:solidFill>
                  <a:srgbClr val="FF0000"/>
                </a:solidFill>
                <a:latin typeface="Arial" panose="020B0604020202020204" pitchFamily="34" charset="0"/>
              </a:rPr>
              <a:t>La Pensione Anticipata</a:t>
            </a:r>
          </a:p>
          <a:p>
            <a:pPr algn="ctr"/>
            <a:endParaRPr lang="it-IT" sz="2000" b="1" i="1" dirty="0">
              <a:solidFill>
                <a:srgbClr val="FF0000"/>
              </a:solidFill>
              <a:latin typeface="Arial" panose="020B0604020202020204" pitchFamily="34" charset="0"/>
            </a:endParaRPr>
          </a:p>
          <a:p>
            <a:pPr algn="ctr"/>
            <a:r>
              <a:rPr lang="it-IT" sz="2000" dirty="0">
                <a:solidFill>
                  <a:srgbClr val="000000"/>
                </a:solidFill>
                <a:latin typeface="Arial" panose="020B0604020202020204" pitchFamily="34" charset="0"/>
              </a:rPr>
              <a:t> è il trattamento pensionistico erogato nei confronti dei lavoratori iscritti all'assicurazione generale obbligatoria, che può essere raggiunto al perfezionamento del </a:t>
            </a:r>
            <a:r>
              <a:rPr lang="it-IT" sz="2000" b="1" dirty="0">
                <a:solidFill>
                  <a:srgbClr val="000000"/>
                </a:solidFill>
                <a:latin typeface="Arial" panose="020B0604020202020204" pitchFamily="34" charset="0"/>
              </a:rPr>
              <a:t>solo requisito contributivo</a:t>
            </a:r>
            <a:r>
              <a:rPr lang="it-IT" sz="2000" dirty="0">
                <a:solidFill>
                  <a:srgbClr val="000000"/>
                </a:solidFill>
                <a:latin typeface="Arial" panose="020B0604020202020204" pitchFamily="34" charset="0"/>
              </a:rPr>
              <a:t> indipendentemente dall'età anagrafica del beneficiario</a:t>
            </a:r>
            <a:r>
              <a:rPr lang="it-IT" dirty="0">
                <a:solidFill>
                  <a:srgbClr val="000000"/>
                </a:solidFill>
                <a:latin typeface="Arial" panose="020B0604020202020204" pitchFamily="34" charset="0"/>
              </a:rPr>
              <a:t>.</a:t>
            </a: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r>
              <a:rPr lang="it-IT" dirty="0">
                <a:solidFill>
                  <a:srgbClr val="FF0000"/>
                </a:solidFill>
                <a:latin typeface="Arial" panose="020B0604020202020204" pitchFamily="34" charset="0"/>
                <a:cs typeface="Arial" panose="020B0604020202020204" pitchFamily="34" charset="0"/>
              </a:rPr>
              <a:t>**Chi negli ultimi 10 anni di attività ha svolto lavori usuranti per almeno 7 anni può accedere al pensionamento con una riduzione sul requisito anagrafico</a:t>
            </a:r>
          </a:p>
        </p:txBody>
      </p:sp>
      <p:pic>
        <p:nvPicPr>
          <p:cNvPr id="6" name="Picture 11" descr="Risultati immagini per LOGO PATRONATO INPAL">
            <a:extLst>
              <a:ext uri="{FF2B5EF4-FFF2-40B4-BE49-F238E27FC236}">
                <a16:creationId xmlns:a16="http://schemas.microsoft.com/office/drawing/2014/main" id="{16025D34-E40E-4A54-AC84-EBEB87619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90424"/>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948CEE-2413-4AE7-AA0C-76A965988314}"/>
              </a:ext>
            </a:extLst>
          </p:cNvPr>
          <p:cNvSpPr>
            <a:spLocks noGrp="1"/>
          </p:cNvSpPr>
          <p:nvPr>
            <p:ph idx="1"/>
          </p:nvPr>
        </p:nvSpPr>
        <p:spPr>
          <a:xfrm>
            <a:off x="302004" y="2121408"/>
            <a:ext cx="10826244" cy="4050792"/>
          </a:xfrm>
        </p:spPr>
        <p:txBody>
          <a:bodyPr>
            <a:normAutofit/>
          </a:bodyPr>
          <a:lstStyle/>
          <a:p>
            <a:pPr marL="0" lvl="0" indent="0" algn="ctr" eaLnBrk="0" fontAlgn="base" hangingPunct="0">
              <a:lnSpc>
                <a:spcPct val="100000"/>
              </a:lnSpc>
              <a:spcBef>
                <a:spcPct val="0"/>
              </a:spcBef>
              <a:spcAft>
                <a:spcPct val="0"/>
              </a:spcAft>
              <a:buClrTx/>
              <a:buSzTx/>
              <a:buNone/>
            </a:pPr>
            <a:r>
              <a:rPr lang="it-IT" altLang="it-IT"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Lavoratori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 </a:t>
            </a:r>
            <a:r>
              <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almeno 18 anni di anzianità contributiva </a:t>
            </a:r>
          </a:p>
          <a:p>
            <a:pPr marL="0" lvl="0" indent="0" algn="ctr" eaLnBrk="0" fontAlgn="base" hangingPunct="0">
              <a:lnSpc>
                <a:spcPct val="100000"/>
              </a:lnSpc>
              <a:spcBef>
                <a:spcPct val="0"/>
              </a:spcBef>
              <a:spcAft>
                <a:spcPct val="0"/>
              </a:spcAft>
              <a:buClrTx/>
              <a:buSzTx/>
              <a:buNone/>
            </a:pP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alla data del 31 dicembre 1995:</a:t>
            </a:r>
            <a:endParaRPr lang="it-IT" altLang="it-IT" sz="2800" dirty="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dirty="0">
                <a:solidFill>
                  <a:srgbClr val="CD000C"/>
                </a:solidFill>
                <a:latin typeface="Arial" panose="020B0604020202020204" pitchFamily="34" charset="0"/>
                <a:ea typeface="Times New Roman" panose="02020603050405020304" pitchFamily="18" charset="0"/>
                <a:cs typeface="Arial" panose="020B0604020202020204" pitchFamily="34" charset="0"/>
              </a:rPr>
              <a:t>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 loro si applica il </a:t>
            </a:r>
            <a:r>
              <a:rPr lang="it-IT" altLang="it-IT"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regime retributivo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per cui il calcolo dell’importo</a:t>
            </a:r>
            <a:endParaRPr lang="it-IT" altLang="it-IT" sz="2800" dirty="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della pensione è effettuato sulla base delle retribuzioni o redditi</a:t>
            </a:r>
            <a:endParaRPr lang="it-IT" altLang="it-IT" sz="2800" dirty="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relativi agli ultimi anni precedenti alla data di decorrenza della pensione.</a:t>
            </a:r>
            <a:endParaRPr lang="it-IT" altLang="it-IT" sz="2800" dirty="0">
              <a:latin typeface="Arial" panose="020B0604020202020204" pitchFamily="34" charset="0"/>
              <a:cs typeface="Arial" panose="020B0604020202020204" pitchFamily="34" charset="0"/>
            </a:endParaRPr>
          </a:p>
          <a:p>
            <a:endParaRPr lang="it-IT" sz="2800" dirty="0"/>
          </a:p>
        </p:txBody>
      </p:sp>
      <p:pic>
        <p:nvPicPr>
          <p:cNvPr id="5" name="Picture 11" descr="Risultati immagini per LOGO PATRONATO INPAL">
            <a:extLst>
              <a:ext uri="{FF2B5EF4-FFF2-40B4-BE49-F238E27FC236}">
                <a16:creationId xmlns:a16="http://schemas.microsoft.com/office/drawing/2014/main" id="{8BB3CDA0-C168-4321-A73E-5FDF73FE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14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3569782-2727-4C35-9F5B-D0737792E5FE}"/>
              </a:ext>
            </a:extLst>
          </p:cNvPr>
          <p:cNvSpPr/>
          <p:nvPr/>
        </p:nvSpPr>
        <p:spPr>
          <a:xfrm>
            <a:off x="503339" y="1028343"/>
            <a:ext cx="11409028" cy="3693319"/>
          </a:xfrm>
          <a:prstGeom prst="rect">
            <a:avLst/>
          </a:prstGeom>
        </p:spPr>
        <p:txBody>
          <a:bodyPr wrap="square">
            <a:spAutoFit/>
          </a:bodyPr>
          <a:lstStyle/>
          <a:p>
            <a:pPr lvl="0" algn="ctr" eaLnBrk="0" fontAlgn="base" hangingPunct="0">
              <a:lnSpc>
                <a:spcPct val="100000"/>
              </a:lnSpc>
              <a:spcBef>
                <a:spcPct val="0"/>
              </a:spcBef>
              <a:spcAft>
                <a:spcPct val="0"/>
              </a:spcAft>
              <a:buClrTx/>
              <a:buSzTx/>
            </a:pPr>
            <a:r>
              <a:rPr lang="it-IT" altLang="it-IT" b="1" i="1" dirty="0">
                <a:solidFill>
                  <a:srgbClr val="000000"/>
                </a:solidFill>
                <a:latin typeface="Arial" pitchFamily="34" charset="0"/>
                <a:ea typeface="Times New Roman" panose="02020603050405020304" pitchFamily="18" charset="0"/>
                <a:cs typeface="Arial" pitchFamily="34" charset="0"/>
              </a:rPr>
              <a:t>Lavoratori che hanno iniziato a lavorare prima del 1° gennaio 1996, </a:t>
            </a:r>
          </a:p>
          <a:p>
            <a:pPr lvl="0" algn="ctr" eaLnBrk="0" fontAlgn="base" hangingPunct="0">
              <a:lnSpc>
                <a:spcPct val="100000"/>
              </a:lnSpc>
              <a:spcBef>
                <a:spcPct val="0"/>
              </a:spcBef>
              <a:spcAft>
                <a:spcPct val="0"/>
              </a:spcAft>
              <a:buClrTx/>
              <a:buSzTx/>
            </a:pPr>
            <a:r>
              <a:rPr lang="it-IT" altLang="it-IT" i="1" dirty="0">
                <a:solidFill>
                  <a:srgbClr val="000000"/>
                </a:solidFill>
                <a:latin typeface="Arial" pitchFamily="34" charset="0"/>
                <a:ea typeface="Times New Roman" panose="02020603050405020304" pitchFamily="18" charset="0"/>
                <a:cs typeface="Arial" pitchFamily="34" charset="0"/>
              </a:rPr>
              <a:t>ma che alla data del 31 dicembre 1995 avevano un’anzianità contributiva inferiore a 18 anni:</a:t>
            </a:r>
          </a:p>
          <a:p>
            <a:pPr lvl="0" algn="ctr" eaLnBrk="0" fontAlgn="base" hangingPunct="0">
              <a:lnSpc>
                <a:spcPct val="100000"/>
              </a:lnSpc>
              <a:spcBef>
                <a:spcPct val="0"/>
              </a:spcBef>
              <a:spcAft>
                <a:spcPct val="0"/>
              </a:spcAft>
              <a:buClrTx/>
              <a:buSzTx/>
            </a:pPr>
            <a:endParaRPr lang="it-IT" altLang="it-IT" dirty="0">
              <a:latin typeface="Arial" pitchFamily="34" charset="0"/>
              <a:cs typeface="Arial" pitchFamily="34" charset="0"/>
            </a:endParaRPr>
          </a:p>
          <a:p>
            <a:pPr lvl="0" algn="ctr" eaLnBrk="0" fontAlgn="base" hangingPunct="0">
              <a:lnSpc>
                <a:spcPct val="100000"/>
              </a:lnSpc>
              <a:spcBef>
                <a:spcPct val="0"/>
              </a:spcBef>
              <a:spcAft>
                <a:spcPct val="0"/>
              </a:spcAft>
              <a:buClrTx/>
              <a:buSzTx/>
            </a:pPr>
            <a:r>
              <a:rPr lang="it-IT" altLang="it-IT" dirty="0">
                <a:solidFill>
                  <a:srgbClr val="CD000C"/>
                </a:solidFill>
                <a:latin typeface="Arial" pitchFamily="34" charset="0"/>
                <a:ea typeface="Times New Roman" panose="02020603050405020304" pitchFamily="18" charset="0"/>
                <a:cs typeface="Arial" pitchFamily="34" charset="0"/>
              </a:rPr>
              <a:t>• </a:t>
            </a:r>
            <a:r>
              <a:rPr lang="it-IT" altLang="it-IT" dirty="0">
                <a:solidFill>
                  <a:srgbClr val="000000"/>
                </a:solidFill>
                <a:latin typeface="Arial" pitchFamily="34" charset="0"/>
                <a:ea typeface="Times New Roman" panose="02020603050405020304" pitchFamily="18" charset="0"/>
                <a:cs typeface="Arial" pitchFamily="34" charset="0"/>
              </a:rPr>
              <a:t>ai fini del </a:t>
            </a:r>
            <a:r>
              <a:rPr lang="it-IT" altLang="it-IT" b="1" dirty="0">
                <a:solidFill>
                  <a:srgbClr val="000000"/>
                </a:solidFill>
                <a:latin typeface="Arial" pitchFamily="34" charset="0"/>
                <a:ea typeface="Times New Roman" panose="02020603050405020304" pitchFamily="18" charset="0"/>
                <a:cs typeface="Arial" pitchFamily="34" charset="0"/>
              </a:rPr>
              <a:t>diritto </a:t>
            </a:r>
            <a:r>
              <a:rPr lang="it-IT" altLang="it-IT" dirty="0">
                <a:solidFill>
                  <a:srgbClr val="000000"/>
                </a:solidFill>
                <a:latin typeface="Arial" pitchFamily="34" charset="0"/>
                <a:ea typeface="Times New Roman" panose="02020603050405020304" pitchFamily="18" charset="0"/>
                <a:cs typeface="Arial" pitchFamily="34" charset="0"/>
              </a:rPr>
              <a:t>alle prestazioni pensionistiche a loro si applica il </a:t>
            </a:r>
            <a:r>
              <a:rPr lang="it-IT" altLang="it-IT" b="1" dirty="0">
                <a:solidFill>
                  <a:srgbClr val="000000"/>
                </a:solidFill>
                <a:latin typeface="Arial" pitchFamily="34" charset="0"/>
                <a:ea typeface="Times New Roman" panose="02020603050405020304" pitchFamily="18" charset="0"/>
                <a:cs typeface="Arial" pitchFamily="34" charset="0"/>
              </a:rPr>
              <a:t>regime retributivo</a:t>
            </a:r>
            <a:r>
              <a:rPr lang="it-IT" altLang="it-IT" dirty="0">
                <a:solidFill>
                  <a:srgbClr val="000000"/>
                </a:solidFill>
                <a:latin typeface="Arial" pitchFamily="34" charset="0"/>
                <a:ea typeface="Times New Roman" panose="02020603050405020304" pitchFamily="18" charset="0"/>
                <a:cs typeface="Arial" pitchFamily="34" charset="0"/>
              </a:rPr>
              <a:t>;</a:t>
            </a:r>
            <a:endParaRPr lang="it-IT" altLang="it-IT" dirty="0">
              <a:latin typeface="Arial" pitchFamily="34" charset="0"/>
              <a:cs typeface="Arial" pitchFamily="34" charset="0"/>
            </a:endParaRPr>
          </a:p>
          <a:p>
            <a:pPr lvl="0" algn="ctr" eaLnBrk="0" fontAlgn="base" hangingPunct="0">
              <a:lnSpc>
                <a:spcPct val="100000"/>
              </a:lnSpc>
              <a:spcBef>
                <a:spcPct val="0"/>
              </a:spcBef>
              <a:spcAft>
                <a:spcPct val="0"/>
              </a:spcAft>
              <a:buClrTx/>
              <a:buSzTx/>
            </a:pPr>
            <a:r>
              <a:rPr lang="it-IT" altLang="it-IT" dirty="0">
                <a:solidFill>
                  <a:srgbClr val="CD000C"/>
                </a:solidFill>
                <a:latin typeface="Arial" pitchFamily="34" charset="0"/>
                <a:ea typeface="Times New Roman" panose="02020603050405020304" pitchFamily="18" charset="0"/>
                <a:cs typeface="Arial" pitchFamily="34" charset="0"/>
              </a:rPr>
              <a:t>• </a:t>
            </a:r>
            <a:r>
              <a:rPr lang="it-IT" altLang="it-IT" dirty="0">
                <a:solidFill>
                  <a:srgbClr val="000000"/>
                </a:solidFill>
                <a:latin typeface="Arial" pitchFamily="34" charset="0"/>
                <a:ea typeface="Times New Roman" panose="02020603050405020304" pitchFamily="18" charset="0"/>
                <a:cs typeface="Arial" pitchFamily="34" charset="0"/>
              </a:rPr>
              <a:t>ai fini del calcolo dell’</a:t>
            </a:r>
            <a:r>
              <a:rPr lang="it-IT" altLang="it-IT" b="1" dirty="0">
                <a:solidFill>
                  <a:srgbClr val="000000"/>
                </a:solidFill>
                <a:latin typeface="Arial" pitchFamily="34" charset="0"/>
                <a:ea typeface="Times New Roman" panose="02020603050405020304" pitchFamily="18" charset="0"/>
                <a:cs typeface="Arial" pitchFamily="34" charset="0"/>
              </a:rPr>
              <a:t>importo </a:t>
            </a:r>
            <a:r>
              <a:rPr lang="it-IT" altLang="it-IT" dirty="0">
                <a:solidFill>
                  <a:srgbClr val="000000"/>
                </a:solidFill>
                <a:latin typeface="Arial" pitchFamily="34" charset="0"/>
                <a:ea typeface="Times New Roman" panose="02020603050405020304" pitchFamily="18" charset="0"/>
                <a:cs typeface="Arial" pitchFamily="34" charset="0"/>
              </a:rPr>
              <a:t>delle pensioni, si applica il </a:t>
            </a:r>
            <a:r>
              <a:rPr lang="it-IT" altLang="it-IT" b="1" dirty="0">
                <a:solidFill>
                  <a:srgbClr val="000000"/>
                </a:solidFill>
                <a:latin typeface="Arial" pitchFamily="34" charset="0"/>
                <a:ea typeface="Times New Roman" panose="02020603050405020304" pitchFamily="18" charset="0"/>
                <a:cs typeface="Arial" pitchFamily="34" charset="0"/>
              </a:rPr>
              <a:t>sistema di calcolo misto</a:t>
            </a:r>
          </a:p>
          <a:p>
            <a:pPr lvl="0" algn="ctr" eaLnBrk="0" fontAlgn="base" hangingPunct="0">
              <a:lnSpc>
                <a:spcPct val="100000"/>
              </a:lnSpc>
              <a:spcBef>
                <a:spcPct val="0"/>
              </a:spcBef>
              <a:spcAft>
                <a:spcPct val="0"/>
              </a:spcAft>
              <a:buClrTx/>
              <a:buSzTx/>
            </a:pPr>
            <a:endParaRPr lang="it-IT" altLang="it-IT" b="1" dirty="0">
              <a:solidFill>
                <a:srgbClr val="000000"/>
              </a:solidFill>
              <a:latin typeface="Arial" pitchFamily="34" charset="0"/>
              <a:ea typeface="Times New Roman" panose="02020603050405020304" pitchFamily="18" charset="0"/>
              <a:cs typeface="Arial" pitchFamily="34" charset="0"/>
            </a:endParaRPr>
          </a:p>
          <a:p>
            <a:pPr lvl="0" algn="ctr" eaLnBrk="0" fontAlgn="base" hangingPunct="0">
              <a:lnSpc>
                <a:spcPct val="100000"/>
              </a:lnSpc>
              <a:spcBef>
                <a:spcPct val="0"/>
              </a:spcBef>
              <a:spcAft>
                <a:spcPct val="0"/>
              </a:spcAft>
              <a:buClrTx/>
              <a:buSzTx/>
            </a:pPr>
            <a:endParaRPr lang="it-IT" altLang="it-IT" b="1" dirty="0">
              <a:solidFill>
                <a:srgbClr val="000000"/>
              </a:solidFill>
              <a:latin typeface="Arial" pitchFamily="34" charset="0"/>
              <a:ea typeface="Times New Roman" panose="02020603050405020304" pitchFamily="18" charset="0"/>
              <a:cs typeface="Arial" pitchFamily="34" charset="0"/>
            </a:endParaRPr>
          </a:p>
          <a:p>
            <a:pPr lvl="0" algn="ctr" eaLnBrk="0" fontAlgn="base" hangingPunct="0">
              <a:lnSpc>
                <a:spcPct val="100000"/>
              </a:lnSpc>
              <a:spcBef>
                <a:spcPct val="0"/>
              </a:spcBef>
              <a:spcAft>
                <a:spcPct val="0"/>
              </a:spcAft>
              <a:buClrTx/>
              <a:buSzTx/>
            </a:pPr>
            <a:r>
              <a:rPr lang="it-IT" altLang="it-IT" dirty="0">
                <a:solidFill>
                  <a:srgbClr val="000000"/>
                </a:solidFill>
                <a:latin typeface="Arial" pitchFamily="34" charset="0"/>
                <a:ea typeface="Times New Roman" panose="02020603050405020304" pitchFamily="18" charset="0"/>
                <a:cs typeface="Arial" pitchFamily="34" charset="0"/>
              </a:rPr>
              <a:t>L’importo della pensione è determinato: </a:t>
            </a:r>
          </a:p>
          <a:p>
            <a:pPr lvl="0" algn="ctr" eaLnBrk="0" fontAlgn="base" hangingPunct="0">
              <a:lnSpc>
                <a:spcPct val="100000"/>
              </a:lnSpc>
              <a:spcBef>
                <a:spcPct val="0"/>
              </a:spcBef>
              <a:spcAft>
                <a:spcPct val="0"/>
              </a:spcAft>
              <a:buClrTx/>
              <a:buSzTx/>
            </a:pPr>
            <a:r>
              <a:rPr lang="it-IT" altLang="it-IT" b="1" i="1" dirty="0">
                <a:solidFill>
                  <a:srgbClr val="FF0000"/>
                </a:solidFill>
                <a:latin typeface="Arial" pitchFamily="34" charset="0"/>
                <a:ea typeface="Times New Roman" panose="02020603050405020304" pitchFamily="18" charset="0"/>
                <a:cs typeface="Arial" pitchFamily="34" charset="0"/>
              </a:rPr>
              <a:t>con il sistema retributivo </a:t>
            </a:r>
          </a:p>
          <a:p>
            <a:pPr lvl="0" algn="ctr" eaLnBrk="0" fontAlgn="base" hangingPunct="0">
              <a:lnSpc>
                <a:spcPct val="100000"/>
              </a:lnSpc>
              <a:spcBef>
                <a:spcPct val="0"/>
              </a:spcBef>
              <a:spcAft>
                <a:spcPct val="0"/>
              </a:spcAft>
              <a:buClrTx/>
              <a:buSzTx/>
            </a:pPr>
            <a:r>
              <a:rPr lang="it-IT" altLang="it-IT" dirty="0">
                <a:solidFill>
                  <a:srgbClr val="000000"/>
                </a:solidFill>
                <a:latin typeface="Arial" pitchFamily="34" charset="0"/>
                <a:ea typeface="Times New Roman" panose="02020603050405020304" pitchFamily="18" charset="0"/>
                <a:cs typeface="Arial" pitchFamily="34" charset="0"/>
              </a:rPr>
              <a:t>per la quota di pensione relativa all’anzianità contributiva maturata fino al 31 dicembre 1995,</a:t>
            </a:r>
          </a:p>
          <a:p>
            <a:pPr lvl="0" algn="ctr" eaLnBrk="0" fontAlgn="base" hangingPunct="0">
              <a:lnSpc>
                <a:spcPct val="100000"/>
              </a:lnSpc>
              <a:spcBef>
                <a:spcPct val="0"/>
              </a:spcBef>
              <a:spcAft>
                <a:spcPct val="0"/>
              </a:spcAft>
              <a:buClrTx/>
              <a:buSzTx/>
            </a:pPr>
            <a:r>
              <a:rPr lang="it-IT" altLang="it-IT" dirty="0">
                <a:solidFill>
                  <a:srgbClr val="000000"/>
                </a:solidFill>
                <a:latin typeface="Arial" pitchFamily="34" charset="0"/>
                <a:ea typeface="Times New Roman" panose="02020603050405020304" pitchFamily="18" charset="0"/>
                <a:cs typeface="Arial" pitchFamily="34" charset="0"/>
              </a:rPr>
              <a:t> </a:t>
            </a:r>
          </a:p>
          <a:p>
            <a:pPr lvl="0" algn="ctr" eaLnBrk="0" fontAlgn="base" hangingPunct="0">
              <a:lnSpc>
                <a:spcPct val="100000"/>
              </a:lnSpc>
              <a:spcBef>
                <a:spcPct val="0"/>
              </a:spcBef>
              <a:spcAft>
                <a:spcPct val="0"/>
              </a:spcAft>
              <a:buClrTx/>
              <a:buSzTx/>
            </a:pPr>
            <a:r>
              <a:rPr lang="it-IT" altLang="it-IT" b="1" i="1" dirty="0">
                <a:solidFill>
                  <a:srgbClr val="FF0000"/>
                </a:solidFill>
                <a:latin typeface="Arial" pitchFamily="34" charset="0"/>
                <a:ea typeface="Times New Roman" panose="02020603050405020304" pitchFamily="18" charset="0"/>
                <a:cs typeface="Arial" pitchFamily="34" charset="0"/>
              </a:rPr>
              <a:t>con il sistema di calcolo contributivo</a:t>
            </a:r>
          </a:p>
          <a:p>
            <a:pPr lvl="0" algn="ctr" eaLnBrk="0" fontAlgn="base" hangingPunct="0">
              <a:lnSpc>
                <a:spcPct val="100000"/>
              </a:lnSpc>
              <a:spcBef>
                <a:spcPct val="0"/>
              </a:spcBef>
              <a:spcAft>
                <a:spcPct val="0"/>
              </a:spcAft>
              <a:buClrTx/>
              <a:buSzTx/>
            </a:pPr>
            <a:r>
              <a:rPr lang="it-IT" altLang="it-IT" b="1" i="1" dirty="0">
                <a:solidFill>
                  <a:srgbClr val="FF0000"/>
                </a:solidFill>
                <a:latin typeface="Arial" pitchFamily="34" charset="0"/>
                <a:ea typeface="Times New Roman" panose="02020603050405020304" pitchFamily="18" charset="0"/>
                <a:cs typeface="Arial" pitchFamily="34" charset="0"/>
              </a:rPr>
              <a:t> </a:t>
            </a:r>
            <a:r>
              <a:rPr lang="it-IT" altLang="it-IT" dirty="0">
                <a:solidFill>
                  <a:srgbClr val="000000"/>
                </a:solidFill>
                <a:latin typeface="Arial" pitchFamily="34" charset="0"/>
                <a:ea typeface="Times New Roman" panose="02020603050405020304" pitchFamily="18" charset="0"/>
                <a:cs typeface="Arial" pitchFamily="34" charset="0"/>
              </a:rPr>
              <a:t>per la quota di pensione relativa all’anzianità contributiva maturata dal 1° gennaio 1996</a:t>
            </a:r>
            <a:endParaRPr lang="it-IT" altLang="it-IT" dirty="0">
              <a:latin typeface="Arial" pitchFamily="34" charset="0"/>
              <a:cs typeface="Arial" pitchFamily="34" charset="0"/>
            </a:endParaRPr>
          </a:p>
        </p:txBody>
      </p:sp>
      <p:pic>
        <p:nvPicPr>
          <p:cNvPr id="3" name="Picture 11" descr="Risultati immagini per LOGO PATRONATO INPAL">
            <a:extLst>
              <a:ext uri="{FF2B5EF4-FFF2-40B4-BE49-F238E27FC236}">
                <a16:creationId xmlns:a16="http://schemas.microsoft.com/office/drawing/2014/main" id="{9EA686E3-48CB-4BCE-A8C1-528EB5C84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852" y="6172889"/>
            <a:ext cx="961515" cy="6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805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836B963-FE49-4699-B569-F54CF7E4A497}"/>
              </a:ext>
            </a:extLst>
          </p:cNvPr>
          <p:cNvSpPr>
            <a:spLocks noGrp="1"/>
          </p:cNvSpPr>
          <p:nvPr>
            <p:ph idx="1"/>
          </p:nvPr>
        </p:nvSpPr>
        <p:spPr>
          <a:xfrm>
            <a:off x="222069" y="561703"/>
            <a:ext cx="11573691" cy="5610497"/>
          </a:xfrm>
        </p:spPr>
        <p:txBody>
          <a:bodyPr>
            <a:normAutofit/>
          </a:bodyPr>
          <a:lstStyle/>
          <a:p>
            <a:pPr marL="0" lvl="0" indent="0" algn="ctr" eaLnBrk="0" fontAlgn="base" hangingPunct="0">
              <a:lnSpc>
                <a:spcPct val="100000"/>
              </a:lnSpc>
              <a:spcBef>
                <a:spcPct val="0"/>
              </a:spcBef>
              <a:spcAft>
                <a:spcPct val="0"/>
              </a:spcAft>
              <a:buClrTx/>
              <a:buSzTx/>
              <a:buNone/>
            </a:pPr>
            <a:endPar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endPar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Lavoratori che </a:t>
            </a:r>
            <a:r>
              <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hanno iniziato </a:t>
            </a:r>
            <a:r>
              <a:rPr lang="it-IT" altLang="it-IT"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lavorare dopo il 31 dicembre1995 </a:t>
            </a:r>
          </a:p>
          <a:p>
            <a:pPr marL="0" lvl="0" indent="0" algn="ctr" eaLnBrk="0" fontAlgn="base" hangingPunct="0">
              <a:lnSpc>
                <a:spcPct val="100000"/>
              </a:lnSpc>
              <a:spcBef>
                <a:spcPct val="0"/>
              </a:spcBef>
              <a:spcAft>
                <a:spcPct val="0"/>
              </a:spcAft>
              <a:buClrTx/>
              <a:buSzTx/>
              <a:buNone/>
            </a:pPr>
            <a:r>
              <a:rPr lang="it-IT" altLang="it-IT"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e a quella data non possono far</a:t>
            </a:r>
            <a:r>
              <a:rPr lang="it-IT" altLang="it-IT"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it-IT"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valere alcun periodo di contribuzione:</a:t>
            </a:r>
          </a:p>
          <a:p>
            <a:pPr marL="0" lvl="0" indent="0" algn="ctr" eaLnBrk="0" fontAlgn="base" hangingPunct="0">
              <a:lnSpc>
                <a:spcPct val="100000"/>
              </a:lnSpc>
              <a:spcBef>
                <a:spcPct val="0"/>
              </a:spcBef>
              <a:spcAft>
                <a:spcPct val="0"/>
              </a:spcAft>
              <a:buClrTx/>
              <a:buSzTx/>
              <a:buNone/>
            </a:pPr>
            <a:endParaRPr lang="it-IT" altLang="it-IT" sz="2800" dirty="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ClrTx/>
              <a:buSzTx/>
              <a:buNone/>
            </a:pP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 loro si applica il </a:t>
            </a:r>
            <a:r>
              <a:rPr lang="it-IT" altLang="it-IT"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regime contributivo </a:t>
            </a:r>
            <a:r>
              <a:rPr lang="it-IT" altLang="it-IT"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per cui l’importo della pensione sarà determinato con riferimento al “montante contributivo” maturato sulla base della contribuzione considerata, anno su anno,</a:t>
            </a:r>
            <a:endParaRPr lang="it-IT" altLang="it-IT" sz="2800" dirty="0">
              <a:latin typeface="Arial" panose="020B0604020202020204" pitchFamily="34" charset="0"/>
              <a:cs typeface="Arial" panose="020B0604020202020204" pitchFamily="34" charset="0"/>
            </a:endParaRPr>
          </a:p>
          <a:p>
            <a:endParaRPr lang="it-IT" sz="2800" dirty="0"/>
          </a:p>
        </p:txBody>
      </p:sp>
      <p:pic>
        <p:nvPicPr>
          <p:cNvPr id="5" name="Picture 11" descr="Risultati immagini per LOGO PATRONATO INPAL">
            <a:extLst>
              <a:ext uri="{FF2B5EF4-FFF2-40B4-BE49-F238E27FC236}">
                <a16:creationId xmlns:a16="http://schemas.microsoft.com/office/drawing/2014/main" id="{F9261E5C-57A5-4799-8AFC-B3CC174E9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1532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D2888DA6-6899-4A74-8634-7917B2357BE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6914" y="813732"/>
            <a:ext cx="7743038" cy="5358468"/>
          </a:xfrm>
          <a:prstGeom prst="rect">
            <a:avLst/>
          </a:prstGeom>
          <a:noFill/>
          <a:ln>
            <a:noFill/>
          </a:ln>
        </p:spPr>
      </p:pic>
      <p:sp>
        <p:nvSpPr>
          <p:cNvPr id="5" name="Ovale 4">
            <a:extLst>
              <a:ext uri="{FF2B5EF4-FFF2-40B4-BE49-F238E27FC236}">
                <a16:creationId xmlns:a16="http://schemas.microsoft.com/office/drawing/2014/main" id="{8C7BEC40-6158-4DDA-BECA-4F05E064E635}"/>
              </a:ext>
            </a:extLst>
          </p:cNvPr>
          <p:cNvSpPr/>
          <p:nvPr/>
        </p:nvSpPr>
        <p:spPr>
          <a:xfrm>
            <a:off x="4546833" y="5419288"/>
            <a:ext cx="2743200" cy="226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11" descr="Risultati immagini per LOGO PATRONATO INPAL">
            <a:extLst>
              <a:ext uri="{FF2B5EF4-FFF2-40B4-BE49-F238E27FC236}">
                <a16:creationId xmlns:a16="http://schemas.microsoft.com/office/drawing/2014/main" id="{84485E7C-F3E4-4B18-9CAE-F780ADA3F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6911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80B7AD9-9BAD-495A-AED5-C23D51E0A382}"/>
              </a:ext>
            </a:extLst>
          </p:cNvPr>
          <p:cNvSpPr txBox="1"/>
          <p:nvPr/>
        </p:nvSpPr>
        <p:spPr>
          <a:xfrm>
            <a:off x="956345" y="931178"/>
            <a:ext cx="10721130" cy="5262979"/>
          </a:xfrm>
          <a:prstGeom prst="rect">
            <a:avLst/>
          </a:prstGeom>
          <a:noFill/>
        </p:spPr>
        <p:txBody>
          <a:bodyPr wrap="square" rtlCol="0">
            <a:spAutoFit/>
          </a:bodyPr>
          <a:lstStyle/>
          <a:p>
            <a:pPr algn="ctr"/>
            <a:r>
              <a:rPr lang="it-IT" sz="2800" dirty="0">
                <a:solidFill>
                  <a:srgbClr val="FF0000"/>
                </a:solidFill>
              </a:rPr>
              <a:t>Art 38 Costituzione </a:t>
            </a:r>
          </a:p>
          <a:p>
            <a:pPr algn="ctr"/>
            <a:endParaRPr lang="it-IT" sz="2800" dirty="0"/>
          </a:p>
          <a:p>
            <a:pPr algn="ctr"/>
            <a:r>
              <a:rPr lang="it-IT" sz="2800" dirty="0"/>
              <a:t>Ogni cittadino sprovvisto dei mezzi necessari per vivere </a:t>
            </a:r>
          </a:p>
          <a:p>
            <a:pPr algn="ctr"/>
            <a:r>
              <a:rPr lang="it-IT" sz="2800" dirty="0"/>
              <a:t>ha diritto </a:t>
            </a:r>
          </a:p>
          <a:p>
            <a:pPr algn="ctr"/>
            <a:r>
              <a:rPr lang="it-IT" sz="2800" dirty="0"/>
              <a:t>al mantenimento e all’assistenza sociale </a:t>
            </a:r>
          </a:p>
          <a:p>
            <a:pPr algn="ctr"/>
            <a:r>
              <a:rPr lang="it-IT" sz="2800" dirty="0"/>
              <a:t>I lavoratori hanno diritto che siano preveduti ed assicurati mezzi adeguati alle loro esigenze di vita in caso di infortunio, malattia, invalidità e vecchiaia., disoccupazione involontaria .</a:t>
            </a:r>
          </a:p>
          <a:p>
            <a:pPr algn="ctr"/>
            <a:r>
              <a:rPr lang="it-IT" sz="2800" dirty="0"/>
              <a:t>Gli inabili ed i minorati hanno diritto all’educazione e all’avviamento professionale ai compiti previsti in questo articolo provvedono organi  ed istituti predisposti o integrati dallo stato</a:t>
            </a:r>
          </a:p>
        </p:txBody>
      </p:sp>
      <p:pic>
        <p:nvPicPr>
          <p:cNvPr id="4" name="Picture 11" descr="Risultati immagini per LOGO PATRONATO INPAL">
            <a:extLst>
              <a:ext uri="{FF2B5EF4-FFF2-40B4-BE49-F238E27FC236}">
                <a16:creationId xmlns:a16="http://schemas.microsoft.com/office/drawing/2014/main" id="{D9DCD651-FD50-49BE-9C43-6C6177F40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50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36022B03-E886-4E03-94E6-15C6DB21886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394" y="245546"/>
            <a:ext cx="8221211" cy="5685471"/>
          </a:xfrm>
          <a:prstGeom prst="rect">
            <a:avLst/>
          </a:prstGeom>
          <a:noFill/>
          <a:ln>
            <a:noFill/>
          </a:ln>
        </p:spPr>
      </p:pic>
      <p:sp>
        <p:nvSpPr>
          <p:cNvPr id="5" name="Ovale 4">
            <a:extLst>
              <a:ext uri="{FF2B5EF4-FFF2-40B4-BE49-F238E27FC236}">
                <a16:creationId xmlns:a16="http://schemas.microsoft.com/office/drawing/2014/main" id="{EF9D8696-AF2C-4134-A8EA-54AF5475BEF0}"/>
              </a:ext>
            </a:extLst>
          </p:cNvPr>
          <p:cNvSpPr/>
          <p:nvPr/>
        </p:nvSpPr>
        <p:spPr>
          <a:xfrm>
            <a:off x="4983060" y="5327009"/>
            <a:ext cx="2004969" cy="167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11" descr="Risultati immagini per LOGO PATRONATO INPAL">
            <a:extLst>
              <a:ext uri="{FF2B5EF4-FFF2-40B4-BE49-F238E27FC236}">
                <a16:creationId xmlns:a16="http://schemas.microsoft.com/office/drawing/2014/main" id="{05C6CFF2-2E67-4FBF-AF91-3D80BB42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954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ACC62A-8A63-42A9-BA1C-C4AD4F3C09D0}"/>
              </a:ext>
            </a:extLst>
          </p:cNvPr>
          <p:cNvSpPr>
            <a:spLocks noGrp="1"/>
          </p:cNvSpPr>
          <p:nvPr>
            <p:ph idx="1"/>
          </p:nvPr>
        </p:nvSpPr>
        <p:spPr/>
        <p:txBody>
          <a:bodyPr/>
          <a:lstStyle/>
          <a:p>
            <a:pPr marL="0" indent="0" algn="ctr">
              <a:buNone/>
            </a:pPr>
            <a:r>
              <a:rPr lang="it-IT" sz="3200" dirty="0">
                <a:latin typeface="Arial" panose="020B0604020202020204" pitchFamily="34" charset="0"/>
                <a:cs typeface="Arial" panose="020B0604020202020204" pitchFamily="34" charset="0"/>
              </a:rPr>
              <a:t>La pensione di vecchiaia </a:t>
            </a:r>
          </a:p>
          <a:p>
            <a:pPr marL="0" indent="0" algn="ctr">
              <a:buNone/>
            </a:pPr>
            <a:r>
              <a:rPr lang="it-IT" b="1" dirty="0">
                <a:latin typeface="Arial" panose="020B0604020202020204" pitchFamily="34" charset="0"/>
                <a:cs typeface="Arial" panose="020B0604020202020204" pitchFamily="34" charset="0"/>
              </a:rPr>
              <a:t>è quella prestazione pensionistica erogata dall'assicurazione generale obbligatoria, dai fondi ad essa sostitutivi, esclusivi o esonerativi nonché dalla </a:t>
            </a:r>
            <a:r>
              <a:rPr lang="it-IT" b="1" u="sng" dirty="0">
                <a:latin typeface="Arial" panose="020B0604020202020204" pitchFamily="34" charset="0"/>
                <a:cs typeface="Arial" panose="020B0604020202020204" pitchFamily="34" charset="0"/>
                <a:hlinkClick r:id="rId2" tooltip="Approfondisci nel Dizionario la gestione separata"/>
              </a:rPr>
              <a:t>gestione separata</a:t>
            </a:r>
            <a:r>
              <a:rPr lang="it-IT" b="1" dirty="0">
                <a:latin typeface="Arial" panose="020B0604020202020204" pitchFamily="34" charset="0"/>
                <a:cs typeface="Arial" panose="020B0604020202020204" pitchFamily="34" charset="0"/>
              </a:rPr>
              <a:t> dell'Inps al compimento di una determinata età anagrafica unitamente al possesso, di regola, di almeno 20 anni di contributi. </a:t>
            </a:r>
          </a:p>
          <a:p>
            <a:pPr marL="0" indent="0" algn="ctr">
              <a:buNone/>
            </a:pPr>
            <a:r>
              <a:rPr lang="it-IT" b="1" dirty="0">
                <a:latin typeface="Arial" panose="020B0604020202020204" pitchFamily="34" charset="0"/>
                <a:cs typeface="Arial" panose="020B0604020202020204" pitchFamily="34" charset="0"/>
              </a:rPr>
              <a:t>Dal 1° gennaio 2012 la Legge Fornero, DL 201/2011 ha inasprito in generale i requisiti</a:t>
            </a:r>
          </a:p>
        </p:txBody>
      </p:sp>
      <p:pic>
        <p:nvPicPr>
          <p:cNvPr id="5" name="Picture 11" descr="Risultati immagini per LOGO PATRONATO INPAL">
            <a:extLst>
              <a:ext uri="{FF2B5EF4-FFF2-40B4-BE49-F238E27FC236}">
                <a16:creationId xmlns:a16="http://schemas.microsoft.com/office/drawing/2014/main" id="{6A915470-4282-4303-B88E-4B21DF869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7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33CD333E-282B-4084-9CF3-1EBACBE557B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5027" y="302004"/>
            <a:ext cx="8481270" cy="5796793"/>
          </a:xfrm>
          <a:prstGeom prst="rect">
            <a:avLst/>
          </a:prstGeom>
          <a:noFill/>
          <a:ln>
            <a:noFill/>
          </a:ln>
        </p:spPr>
      </p:pic>
      <p:sp>
        <p:nvSpPr>
          <p:cNvPr id="7" name="Ovale 6">
            <a:extLst>
              <a:ext uri="{FF2B5EF4-FFF2-40B4-BE49-F238E27FC236}">
                <a16:creationId xmlns:a16="http://schemas.microsoft.com/office/drawing/2014/main" id="{B5D9F50E-2444-477C-AB47-C2FB586B2400}"/>
              </a:ext>
            </a:extLst>
          </p:cNvPr>
          <p:cNvSpPr/>
          <p:nvPr/>
        </p:nvSpPr>
        <p:spPr>
          <a:xfrm>
            <a:off x="5297647" y="5201174"/>
            <a:ext cx="2416029" cy="184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11" descr="Risultati immagini per LOGO PATRONATO INPAL">
            <a:extLst>
              <a:ext uri="{FF2B5EF4-FFF2-40B4-BE49-F238E27FC236}">
                <a16:creationId xmlns:a16="http://schemas.microsoft.com/office/drawing/2014/main" id="{75070EA1-4DB7-4472-9972-A5D2AEF6C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356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D43CAD7-4FDA-4BDF-91E7-B6FAFAE94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53099"/>
            <a:ext cx="10287001" cy="587019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8A72BCC9-A939-4521-989D-A5EC1C6B94C0}"/>
              </a:ext>
            </a:extLst>
          </p:cNvPr>
          <p:cNvSpPr/>
          <p:nvPr/>
        </p:nvSpPr>
        <p:spPr>
          <a:xfrm>
            <a:off x="952499" y="5117284"/>
            <a:ext cx="9901271" cy="18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11" descr="Risultati immagini per LOGO PATRONATO INPAL">
            <a:extLst>
              <a:ext uri="{FF2B5EF4-FFF2-40B4-BE49-F238E27FC236}">
                <a16:creationId xmlns:a16="http://schemas.microsoft.com/office/drawing/2014/main" id="{3C382080-6DE0-41E5-BAB0-12D1CE185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6242"/>
            <a:ext cx="1232755" cy="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52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11D34C3-03F4-48A4-8DF1-0EAB7A3100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900" y="1154112"/>
            <a:ext cx="10706100" cy="4549775"/>
          </a:xfrm>
          <a:prstGeom prst="rect">
            <a:avLst/>
          </a:prstGeom>
          <a:noFill/>
          <a:ln>
            <a:noFill/>
          </a:ln>
        </p:spPr>
      </p:pic>
      <p:sp>
        <p:nvSpPr>
          <p:cNvPr id="4" name="Ovale 3">
            <a:extLst>
              <a:ext uri="{FF2B5EF4-FFF2-40B4-BE49-F238E27FC236}">
                <a16:creationId xmlns:a16="http://schemas.microsoft.com/office/drawing/2014/main" id="{BE155587-DCBD-48D0-A83C-28B16ECA9B8A}"/>
              </a:ext>
            </a:extLst>
          </p:cNvPr>
          <p:cNvSpPr/>
          <p:nvPr/>
        </p:nvSpPr>
        <p:spPr>
          <a:xfrm>
            <a:off x="4730517" y="5452844"/>
            <a:ext cx="2692866" cy="251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11" descr="Risultati immagini per LOGO PATRONATO INPAL">
            <a:extLst>
              <a:ext uri="{FF2B5EF4-FFF2-40B4-BE49-F238E27FC236}">
                <a16:creationId xmlns:a16="http://schemas.microsoft.com/office/drawing/2014/main" id="{CFC84018-3ECE-488C-8C78-7BE096D5D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45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24B276F-5D93-4FD9-AE51-F4F7272CBCE1}"/>
              </a:ext>
            </a:extLst>
          </p:cNvPr>
          <p:cNvSpPr/>
          <p:nvPr/>
        </p:nvSpPr>
        <p:spPr>
          <a:xfrm>
            <a:off x="838899" y="387821"/>
            <a:ext cx="10352015" cy="1754326"/>
          </a:xfrm>
          <a:prstGeom prst="rect">
            <a:avLst/>
          </a:prstGeom>
        </p:spPr>
        <p:txBody>
          <a:bodyPr wrap="square">
            <a:spAutoFit/>
          </a:bodyPr>
          <a:lstStyle/>
          <a:p>
            <a:pPr algn="ctr"/>
            <a:r>
              <a:rPr lang="it-IT" sz="3600" dirty="0">
                <a:solidFill>
                  <a:srgbClr val="000000"/>
                </a:solidFill>
                <a:latin typeface="Arial" panose="020B0604020202020204" pitchFamily="34" charset="0"/>
              </a:rPr>
              <a:t>L'OPZIONE DONNA</a:t>
            </a: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a:p>
            <a:pPr algn="ctr"/>
            <a:endParaRPr lang="it-IT" dirty="0">
              <a:solidFill>
                <a:srgbClr val="000000"/>
              </a:solidFill>
              <a:latin typeface="Arial" panose="020B0604020202020204" pitchFamily="34" charset="0"/>
            </a:endParaRPr>
          </a:p>
        </p:txBody>
      </p:sp>
      <p:pic>
        <p:nvPicPr>
          <p:cNvPr id="4" name="Picture 11" descr="Risultati immagini per LOGO PATRONATO INPAL">
            <a:extLst>
              <a:ext uri="{FF2B5EF4-FFF2-40B4-BE49-F238E27FC236}">
                <a16:creationId xmlns:a16="http://schemas.microsoft.com/office/drawing/2014/main" id="{5BE46A4A-67B1-4446-898D-DE2C453D9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E136E91-7066-FD12-9996-D655BCE1FA81}"/>
              </a:ext>
            </a:extLst>
          </p:cNvPr>
          <p:cNvSpPr txBox="1"/>
          <p:nvPr/>
        </p:nvSpPr>
        <p:spPr>
          <a:xfrm>
            <a:off x="1161628" y="1823868"/>
            <a:ext cx="10528348" cy="923330"/>
          </a:xfrm>
          <a:prstGeom prst="rect">
            <a:avLst/>
          </a:prstGeom>
          <a:noFill/>
        </p:spPr>
        <p:txBody>
          <a:bodyPr wrap="square">
            <a:spAutoFit/>
          </a:bodyPr>
          <a:lstStyle/>
          <a:p>
            <a:pPr algn="l"/>
            <a:r>
              <a:rPr lang="it-IT" b="1" i="0" dirty="0">
                <a:solidFill>
                  <a:srgbClr val="333333"/>
                </a:solidFill>
                <a:effectLst/>
                <a:latin typeface="Open Sans" panose="020B0606030504020204" pitchFamily="34" charset="0"/>
              </a:rPr>
              <a:t>Le lavoratrici del settore pubblico e privato hanno ancora la possibilità di andare in pensione prima a condizione di accettare una pensione calcolata con il metodo contributivo.</a:t>
            </a:r>
          </a:p>
        </p:txBody>
      </p:sp>
      <p:sp>
        <p:nvSpPr>
          <p:cNvPr id="7" name="CasellaDiTesto 6">
            <a:extLst>
              <a:ext uri="{FF2B5EF4-FFF2-40B4-BE49-F238E27FC236}">
                <a16:creationId xmlns:a16="http://schemas.microsoft.com/office/drawing/2014/main" id="{249F43AE-F0C1-E608-5FBA-C6E6A21CC73B}"/>
              </a:ext>
            </a:extLst>
          </p:cNvPr>
          <p:cNvSpPr txBox="1"/>
          <p:nvPr/>
        </p:nvSpPr>
        <p:spPr>
          <a:xfrm>
            <a:off x="1161627" y="3114398"/>
            <a:ext cx="9954607" cy="2585323"/>
          </a:xfrm>
          <a:prstGeom prst="rect">
            <a:avLst/>
          </a:prstGeom>
          <a:noFill/>
        </p:spPr>
        <p:txBody>
          <a:bodyPr wrap="square">
            <a:spAutoFit/>
          </a:bodyPr>
          <a:lstStyle/>
          <a:p>
            <a:r>
              <a:rPr lang="it-IT" b="0" i="0" dirty="0">
                <a:effectLst/>
                <a:latin typeface="Open Sans" panose="020B0606030504020204" pitchFamily="34" charset="0"/>
              </a:rPr>
              <a:t>La facoltà di opzione </a:t>
            </a:r>
            <a:r>
              <a:rPr lang="it-IT" b="1" i="0" dirty="0">
                <a:effectLst/>
                <a:latin typeface="Open Sans" panose="020B0606030504020204" pitchFamily="34" charset="0"/>
              </a:rPr>
              <a:t>non è</a:t>
            </a:r>
            <a:r>
              <a:rPr lang="it-IT" b="0" i="0" dirty="0">
                <a:effectLst/>
                <a:latin typeface="Open Sans" panose="020B0606030504020204" pitchFamily="34" charset="0"/>
              </a:rPr>
              <a:t> invece esercitabile dalle lavoratrici iscritte alla </a:t>
            </a:r>
            <a:r>
              <a:rPr lang="it-IT" b="0" i="0" u="sng" dirty="0">
                <a:effectLst/>
                <a:latin typeface="Open Sans" panose="020B0606030504020204" pitchFamily="34" charset="0"/>
                <a:hlinkClick r:id="rId3" tooltip="Approfondisci nel Dizionario la gestione separata">
                  <a:extLst>
                    <a:ext uri="{A12FA001-AC4F-418D-AE19-62706E023703}">
                      <ahyp:hlinkClr xmlns:ahyp="http://schemas.microsoft.com/office/drawing/2018/hyperlinkcolor" val="tx"/>
                    </a:ext>
                  </a:extLst>
                </a:hlinkClick>
              </a:rPr>
              <a:t>gestione separata</a:t>
            </a:r>
            <a:r>
              <a:rPr lang="it-IT" b="0" i="0" dirty="0">
                <a:effectLst/>
                <a:latin typeface="Open Sans" panose="020B0606030504020204" pitchFamily="34" charset="0"/>
              </a:rPr>
              <a:t> o che, comunque, intendano utilizzare la contribuzione presente in tale gestione per perfezionare il requisito contributivo di 35 anni. </a:t>
            </a:r>
          </a:p>
          <a:p>
            <a:endParaRPr lang="it-IT" b="0" i="0" dirty="0">
              <a:effectLst/>
              <a:latin typeface="Open Sans" panose="020B0606030504020204" pitchFamily="34" charset="0"/>
            </a:endParaRPr>
          </a:p>
          <a:p>
            <a:r>
              <a:rPr lang="it-IT" b="0" i="0" dirty="0">
                <a:effectLst/>
                <a:latin typeface="Open Sans" panose="020B0606030504020204" pitchFamily="34" charset="0"/>
              </a:rPr>
              <a:t>In particolare </a:t>
            </a:r>
            <a:r>
              <a:rPr lang="it-IT" b="1" i="0" dirty="0">
                <a:effectLst/>
                <a:latin typeface="Open Sans" panose="020B0606030504020204" pitchFamily="34" charset="0"/>
              </a:rPr>
              <a:t>non è possibile</a:t>
            </a:r>
            <a:r>
              <a:rPr lang="it-IT" b="0" i="0" dirty="0">
                <a:effectLst/>
                <a:latin typeface="Open Sans" panose="020B0606030504020204" pitchFamily="34" charset="0"/>
              </a:rPr>
              <a:t> utilizzare il </a:t>
            </a:r>
            <a:r>
              <a:rPr lang="it-IT" b="0" i="0" u="sng" dirty="0">
                <a:effectLst/>
                <a:latin typeface="Open Sans" panose="020B0606030504020204" pitchFamily="34" charset="0"/>
                <a:hlinkClick r:id="rId4" tooltip="Approfondisci nel dizionario il cumulo contributivo ">
                  <a:extLst>
                    <a:ext uri="{A12FA001-AC4F-418D-AE19-62706E023703}">
                      <ahyp:hlinkClr xmlns:ahyp="http://schemas.microsoft.com/office/drawing/2018/hyperlinkcolor" val="tx"/>
                    </a:ext>
                  </a:extLst>
                </a:hlinkClick>
              </a:rPr>
              <a:t>cumulo dei periodi assicurativi</a:t>
            </a:r>
            <a:r>
              <a:rPr lang="it-IT" b="0" i="0" dirty="0">
                <a:effectLst/>
                <a:latin typeface="Open Sans" panose="020B0606030504020204" pitchFamily="34" charset="0"/>
              </a:rPr>
              <a:t> </a:t>
            </a:r>
          </a:p>
          <a:p>
            <a:endParaRPr lang="it-IT" dirty="0">
              <a:latin typeface="Open Sans" panose="020B0606030504020204" pitchFamily="34" charset="0"/>
            </a:endParaRPr>
          </a:p>
          <a:p>
            <a:r>
              <a:rPr lang="it-IT" b="0" i="0" dirty="0">
                <a:effectLst/>
                <a:latin typeface="Open Sans" panose="020B0606030504020204" pitchFamily="34" charset="0"/>
              </a:rPr>
              <a:t>al fine di integrare il requisito contributivo richiesto (in caso di carriere miste occorre quindi necessariamente effettuare una </a:t>
            </a:r>
            <a:r>
              <a:rPr lang="it-IT" b="0" i="0" u="sng" dirty="0">
                <a:effectLst/>
                <a:latin typeface="Open Sans" panose="020B0606030504020204" pitchFamily="34" charset="0"/>
                <a:hlinkClick r:id="rId5" tooltip="Approfondisci nel dizionario la ricongiuzione dei contributi">
                  <a:extLst>
                    <a:ext uri="{A12FA001-AC4F-418D-AE19-62706E023703}">
                      <ahyp:hlinkClr xmlns:ahyp="http://schemas.microsoft.com/office/drawing/2018/hyperlinkcolor" val="tx"/>
                    </a:ext>
                  </a:extLst>
                </a:hlinkClick>
              </a:rPr>
              <a:t>ricongiunzione</a:t>
            </a:r>
            <a:r>
              <a:rPr lang="it-IT" b="0" i="0" dirty="0">
                <a:effectLst/>
                <a:latin typeface="Open Sans" panose="020B0606030504020204" pitchFamily="34" charset="0"/>
              </a:rPr>
              <a:t> ai sensi della legge n. 29/79 o n. 45/90 se si tratta di periodi accreditati nelle </a:t>
            </a:r>
            <a:r>
              <a:rPr lang="it-IT" b="0" i="0" u="sng" dirty="0">
                <a:effectLst/>
                <a:latin typeface="Open Sans" panose="020B0606030504020204" pitchFamily="34" charset="0"/>
                <a:hlinkClick r:id="rId6" tooltip="Appronfondisci nel dizionario le casse di previdenza privata">
                  <a:extLst>
                    <a:ext uri="{A12FA001-AC4F-418D-AE19-62706E023703}">
                      <ahyp:hlinkClr xmlns:ahyp="http://schemas.microsoft.com/office/drawing/2018/hyperlinkcolor" val="tx"/>
                    </a:ext>
                  </a:extLst>
                </a:hlinkClick>
              </a:rPr>
              <a:t>casse professionali</a:t>
            </a:r>
            <a:r>
              <a:rPr lang="it-IT" b="0" i="0" dirty="0">
                <a:effectLst/>
                <a:latin typeface="Open Sans" panose="020B0606030504020204" pitchFamily="34" charset="0"/>
              </a:rPr>
              <a:t>).</a:t>
            </a:r>
            <a:endParaRPr lang="it-IT" dirty="0"/>
          </a:p>
        </p:txBody>
      </p:sp>
    </p:spTree>
    <p:extLst>
      <p:ext uri="{BB962C8B-B14F-4D97-AF65-F5344CB8AC3E}">
        <p14:creationId xmlns:p14="http://schemas.microsoft.com/office/powerpoint/2010/main" val="3278598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isultati immagini per LOGO PATRONATO INPAL">
            <a:extLst>
              <a:ext uri="{FF2B5EF4-FFF2-40B4-BE49-F238E27FC236}">
                <a16:creationId xmlns:a16="http://schemas.microsoft.com/office/drawing/2014/main" id="{C0CA2E80-8BF4-4C77-A536-A47DFEFF3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D9DDF526-C89C-432C-58A2-FC3133881892}"/>
              </a:ext>
            </a:extLst>
          </p:cNvPr>
          <p:cNvSpPr txBox="1"/>
          <p:nvPr/>
        </p:nvSpPr>
        <p:spPr>
          <a:xfrm>
            <a:off x="815789" y="1305342"/>
            <a:ext cx="10676964" cy="4247317"/>
          </a:xfrm>
          <a:prstGeom prst="rect">
            <a:avLst/>
          </a:prstGeom>
          <a:noFill/>
        </p:spPr>
        <p:txBody>
          <a:bodyPr wrap="square">
            <a:spAutoFit/>
          </a:bodyPr>
          <a:lstStyle/>
          <a:p>
            <a:r>
              <a:rPr lang="it-IT" b="0" i="0" dirty="0">
                <a:solidFill>
                  <a:srgbClr val="333333"/>
                </a:solidFill>
                <a:effectLst/>
                <a:latin typeface="Open Sans" panose="020B0606030504020204" pitchFamily="34" charset="0"/>
              </a:rPr>
              <a:t>l'articolo 16 del dl n. 4/2019 convertito con legge n. 26/2019 consente l’opzione alle lavoratrici dipendenti in possesso </a:t>
            </a:r>
          </a:p>
          <a:p>
            <a:endParaRPr lang="it-IT" b="0" i="0" dirty="0">
              <a:solidFill>
                <a:srgbClr val="333333"/>
              </a:solidFill>
              <a:effectLst/>
              <a:latin typeface="Open Sans" panose="020B0606030504020204" pitchFamily="34" charset="0"/>
            </a:endParaRPr>
          </a:p>
          <a:p>
            <a:r>
              <a:rPr lang="it-IT" b="0" i="0" dirty="0">
                <a:effectLst/>
                <a:latin typeface="Open Sans" panose="020B0606030504020204" pitchFamily="34" charset="0"/>
              </a:rPr>
              <a:t>di </a:t>
            </a:r>
            <a:r>
              <a:rPr lang="it-IT" b="1" i="0" dirty="0">
                <a:effectLst/>
                <a:latin typeface="Open Sans" panose="020B0606030504020204" pitchFamily="34" charset="0"/>
              </a:rPr>
              <a:t>58 anni</a:t>
            </a:r>
            <a:r>
              <a:rPr lang="it-IT" b="0" i="0" dirty="0">
                <a:effectLst/>
                <a:latin typeface="Open Sans" panose="020B0606030504020204" pitchFamily="34" charset="0"/>
              </a:rPr>
              <a:t> (59 anni le autonome) e 35 anni di contributi </a:t>
            </a:r>
            <a:r>
              <a:rPr lang="it-IT" b="1" i="0" dirty="0">
                <a:effectLst/>
                <a:latin typeface="Open Sans" panose="020B0606030504020204" pitchFamily="34" charset="0"/>
              </a:rPr>
              <a:t>entro il 31 dicembre 2021 </a:t>
            </a:r>
          </a:p>
          <a:p>
            <a:r>
              <a:rPr lang="it-IT" b="0" i="0" dirty="0">
                <a:effectLst/>
                <a:latin typeface="Open Sans" panose="020B0606030504020204" pitchFamily="34" charset="0"/>
              </a:rPr>
              <a:t>(</a:t>
            </a:r>
            <a:r>
              <a:rPr lang="it-IT" b="0" i="0" dirty="0" err="1">
                <a:effectLst/>
                <a:latin typeface="Open Sans" panose="020B0606030504020204" pitchFamily="34" charset="0"/>
              </a:rPr>
              <a:t>cfr</a:t>
            </a:r>
            <a:r>
              <a:rPr lang="it-IT" b="0" i="0" dirty="0">
                <a:effectLst/>
                <a:latin typeface="Open Sans" panose="020B0606030504020204" pitchFamily="34" charset="0"/>
              </a:rPr>
              <a:t>: </a:t>
            </a:r>
            <a:r>
              <a:rPr lang="it-IT" b="0" i="0" u="sng" dirty="0">
                <a:effectLst/>
                <a:latin typeface="Open Sans" panose="020B0606030504020204" pitchFamily="34" charset="0"/>
                <a:hlinkClick r:id="rId3">
                  <a:extLst>
                    <a:ext uri="{A12FA001-AC4F-418D-AE19-62706E023703}">
                      <ahyp:hlinkClr xmlns:ahyp="http://schemas.microsoft.com/office/drawing/2018/hyperlinkcolor" val="tx"/>
                    </a:ext>
                  </a:extLst>
                </a:hlinkClick>
              </a:rPr>
              <a:t>Messaggio Inps 169/2022</a:t>
            </a:r>
            <a:r>
              <a:rPr lang="it-IT" b="0" i="0" dirty="0">
                <a:effectLst/>
                <a:latin typeface="Open Sans" panose="020B0606030504020204" pitchFamily="34" charset="0"/>
              </a:rPr>
              <a:t>). </a:t>
            </a:r>
          </a:p>
          <a:p>
            <a:endParaRPr lang="it-IT" dirty="0">
              <a:latin typeface="Open Sans" panose="020B0606030504020204" pitchFamily="34" charset="0"/>
            </a:endParaRPr>
          </a:p>
          <a:p>
            <a:endParaRPr lang="it-IT" dirty="0">
              <a:latin typeface="Open Sans" panose="020B0606030504020204" pitchFamily="34" charset="0"/>
            </a:endParaRPr>
          </a:p>
          <a:p>
            <a:r>
              <a:rPr lang="it-IT" b="0" i="0" dirty="0">
                <a:effectLst/>
                <a:latin typeface="Open Sans" panose="020B0606030504020204" pitchFamily="34" charset="0"/>
              </a:rPr>
              <a:t>La facoltà è sostanzialmente a disposizione per le lavoratrici dipendenti nate </a:t>
            </a:r>
            <a:r>
              <a:rPr lang="it-IT" b="0" i="0" u="sng" dirty="0">
                <a:effectLst/>
                <a:latin typeface="Open Sans" panose="020B0606030504020204" pitchFamily="34" charset="0"/>
              </a:rPr>
              <a:t>entro il 31 dicembre 1963</a:t>
            </a:r>
            <a:r>
              <a:rPr lang="it-IT" b="0" i="0" dirty="0">
                <a:effectLst/>
                <a:latin typeface="Open Sans" panose="020B0606030504020204" pitchFamily="34" charset="0"/>
              </a:rPr>
              <a:t> e delle autonome nate </a:t>
            </a:r>
            <a:r>
              <a:rPr lang="it-IT" b="0" i="0" u="sng" dirty="0">
                <a:effectLst/>
                <a:latin typeface="Open Sans" panose="020B0606030504020204" pitchFamily="34" charset="0"/>
              </a:rPr>
              <a:t>entro il 31 dicembre 1962</a:t>
            </a:r>
            <a:r>
              <a:rPr lang="it-IT" b="0" i="0" dirty="0">
                <a:effectLst/>
                <a:latin typeface="Open Sans" panose="020B0606030504020204" pitchFamily="34" charset="0"/>
              </a:rPr>
              <a:t> a condizione, per entrambe le categorie, che sia raggiunto entro il 31.12.2021 il requisito contributivo di 35 anni. </a:t>
            </a:r>
          </a:p>
          <a:p>
            <a:endParaRPr lang="it-IT" dirty="0">
              <a:latin typeface="Open Sans" panose="020B0606030504020204" pitchFamily="34" charset="0"/>
            </a:endParaRPr>
          </a:p>
          <a:p>
            <a:endParaRPr lang="it-IT" b="0" i="0" dirty="0">
              <a:effectLst/>
              <a:latin typeface="Open Sans" panose="020B0606030504020204" pitchFamily="34" charset="0"/>
            </a:endParaRPr>
          </a:p>
          <a:p>
            <a:r>
              <a:rPr lang="it-IT" b="0" i="0" dirty="0">
                <a:effectLst/>
                <a:latin typeface="Open Sans" panose="020B0606030504020204" pitchFamily="34" charset="0"/>
              </a:rPr>
              <a:t>Per questa tipologia di prestazione resta in vigore la cd. </a:t>
            </a:r>
            <a:r>
              <a:rPr lang="it-IT" b="0" i="0" u="sng" dirty="0">
                <a:effectLst/>
                <a:latin typeface="Open Sans" panose="020B0606030504020204" pitchFamily="34" charset="0"/>
                <a:hlinkClick r:id="rId4" tooltip="Approfondisci il significato di finestra mobile">
                  <a:extLst>
                    <a:ext uri="{A12FA001-AC4F-418D-AE19-62706E023703}">
                      <ahyp:hlinkClr xmlns:ahyp="http://schemas.microsoft.com/office/drawing/2018/hyperlinkcolor" val="tx"/>
                    </a:ext>
                  </a:extLst>
                </a:hlinkClick>
              </a:rPr>
              <a:t>finestra mobile</a:t>
            </a:r>
            <a:r>
              <a:rPr lang="it-IT" b="0" i="0" dirty="0">
                <a:effectLst/>
                <a:latin typeface="Open Sans" panose="020B0606030504020204" pitchFamily="34" charset="0"/>
              </a:rPr>
              <a:t> secondo la quale l'assegno viene erogato dopo 12 mesi dalla maturazione dei predetti requisiti per le dipendenti e 18 mesi per le autonome (</a:t>
            </a:r>
            <a:r>
              <a:rPr lang="it-IT" b="0" i="0" dirty="0" err="1">
                <a:effectLst/>
                <a:latin typeface="Open Sans" panose="020B0606030504020204" pitchFamily="34" charset="0"/>
              </a:rPr>
              <a:t>cfr</a:t>
            </a:r>
            <a:r>
              <a:rPr lang="it-IT" b="0" i="0" dirty="0">
                <a:effectLst/>
                <a:latin typeface="Open Sans" panose="020B0606030504020204" pitchFamily="34" charset="0"/>
              </a:rPr>
              <a:t>: </a:t>
            </a:r>
            <a:r>
              <a:rPr lang="it-IT" b="0" i="0" u="sng" dirty="0">
                <a:effectLst/>
                <a:latin typeface="Open Sans" panose="020B0606030504020204" pitchFamily="34" charset="0"/>
                <a:hlinkClick r:id="rId5" tooltip="Vai al testo della Circolare Inps 53/2011">
                  <a:extLst>
                    <a:ext uri="{A12FA001-AC4F-418D-AE19-62706E023703}">
                      <ahyp:hlinkClr xmlns:ahyp="http://schemas.microsoft.com/office/drawing/2018/hyperlinkcolor" val="tx"/>
                    </a:ext>
                  </a:extLst>
                </a:hlinkClick>
              </a:rPr>
              <a:t>Circolare Inps 53/2011</a:t>
            </a:r>
            <a:r>
              <a:rPr lang="it-IT" b="0" i="0" dirty="0">
                <a:effectLst/>
                <a:latin typeface="Open Sans" panose="020B0606030504020204" pitchFamily="34" charset="0"/>
              </a:rPr>
              <a:t>).</a:t>
            </a:r>
            <a:endParaRPr lang="it-IT" dirty="0"/>
          </a:p>
        </p:txBody>
      </p:sp>
    </p:spTree>
    <p:extLst>
      <p:ext uri="{BB962C8B-B14F-4D97-AF65-F5344CB8AC3E}">
        <p14:creationId xmlns:p14="http://schemas.microsoft.com/office/powerpoint/2010/main" val="2742995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E60F218-2679-4472-BC02-2E8B45356F73}"/>
              </a:ext>
            </a:extLst>
          </p:cNvPr>
          <p:cNvSpPr/>
          <p:nvPr/>
        </p:nvSpPr>
        <p:spPr>
          <a:xfrm>
            <a:off x="201336" y="2136339"/>
            <a:ext cx="11039912" cy="2862322"/>
          </a:xfrm>
          <a:prstGeom prst="rect">
            <a:avLst/>
          </a:prstGeom>
        </p:spPr>
        <p:txBody>
          <a:bodyPr wrap="square">
            <a:spAutoFit/>
          </a:bodyPr>
          <a:lstStyle/>
          <a:p>
            <a:pPr algn="ctr"/>
            <a:r>
              <a:rPr lang="it-IT" b="1" dirty="0">
                <a:solidFill>
                  <a:srgbClr val="000000"/>
                </a:solidFill>
                <a:latin typeface="Arial" panose="020B0604020202020204" pitchFamily="34" charset="0"/>
              </a:rPr>
              <a:t>Gli effetti della decurtazione</a:t>
            </a:r>
          </a:p>
          <a:p>
            <a:pPr algn="ctr"/>
            <a:endParaRPr lang="it-IT" b="1" dirty="0">
              <a:solidFill>
                <a:srgbClr val="000000"/>
              </a:solidFill>
              <a:latin typeface="Arial" panose="020B0604020202020204" pitchFamily="34" charset="0"/>
            </a:endParaRPr>
          </a:p>
          <a:p>
            <a:pPr algn="ctr"/>
            <a:endParaRPr lang="it-IT" b="1" dirty="0">
              <a:solidFill>
                <a:srgbClr val="000000"/>
              </a:solidFill>
              <a:latin typeface="Arial" panose="020B0604020202020204" pitchFamily="34" charset="0"/>
            </a:endParaRPr>
          </a:p>
          <a:p>
            <a:pPr algn="ctr"/>
            <a:r>
              <a:rPr lang="it-IT" b="1" dirty="0">
                <a:solidFill>
                  <a:srgbClr val="000000"/>
                </a:solidFill>
                <a:latin typeface="Arial" panose="020B0604020202020204" pitchFamily="34" charset="0"/>
              </a:rPr>
              <a:t> </a:t>
            </a:r>
          </a:p>
          <a:p>
            <a:pPr algn="ctr"/>
            <a:r>
              <a:rPr lang="it-IT" dirty="0">
                <a:solidFill>
                  <a:srgbClr val="000000"/>
                </a:solidFill>
                <a:latin typeface="Arial" panose="020B0604020202020204" pitchFamily="34" charset="0"/>
              </a:rPr>
              <a:t>Per effetto del passaggio al sistema di calcolo totalmente contributivo le lavoratrici che optano per il regime in questione subiscono mediamente una decurtazione sull'assegno che oscilla intorno 25-35% rispetto alle regole del sistema misto. </a:t>
            </a:r>
          </a:p>
          <a:p>
            <a:pPr algn="ctr"/>
            <a:endParaRPr lang="it-IT" dirty="0">
              <a:solidFill>
                <a:srgbClr val="000000"/>
              </a:solidFill>
              <a:latin typeface="Arial" panose="020B0604020202020204" pitchFamily="34" charset="0"/>
            </a:endParaRPr>
          </a:p>
          <a:p>
            <a:pPr algn="ctr"/>
            <a:r>
              <a:rPr lang="it-IT" dirty="0">
                <a:solidFill>
                  <a:srgbClr val="000000"/>
                </a:solidFill>
                <a:latin typeface="Arial" panose="020B0604020202020204" pitchFamily="34" charset="0"/>
              </a:rPr>
              <a:t>Il taglio è tuttavia molto variabile a seconda dell'età della lavoratrice e dalle caratteristiche di carriera, retribuzione ed anzianità contributiva maturata alla data di accesso al regime. </a:t>
            </a:r>
            <a:endParaRPr lang="it-IT" b="0" i="0" dirty="0">
              <a:solidFill>
                <a:srgbClr val="000000"/>
              </a:solidFill>
              <a:effectLst/>
              <a:latin typeface="Arial" panose="020B0604020202020204" pitchFamily="34" charset="0"/>
            </a:endParaRPr>
          </a:p>
        </p:txBody>
      </p:sp>
      <p:pic>
        <p:nvPicPr>
          <p:cNvPr id="4" name="Picture 11" descr="Risultati immagini per LOGO PATRONATO INPAL">
            <a:extLst>
              <a:ext uri="{FF2B5EF4-FFF2-40B4-BE49-F238E27FC236}">
                <a16:creationId xmlns:a16="http://schemas.microsoft.com/office/drawing/2014/main" id="{A5628650-859A-4BD3-96D4-5B953C372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90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EEDA0B6-85B6-06B3-BD82-C25ACBC5CE12}"/>
              </a:ext>
            </a:extLst>
          </p:cNvPr>
          <p:cNvPicPr>
            <a:picLocks noChangeAspect="1"/>
          </p:cNvPicPr>
          <p:nvPr/>
        </p:nvPicPr>
        <p:blipFill>
          <a:blip r:embed="rId2"/>
          <a:stretch>
            <a:fillRect/>
          </a:stretch>
        </p:blipFill>
        <p:spPr>
          <a:xfrm>
            <a:off x="1340246" y="1353671"/>
            <a:ext cx="8379378" cy="3656616"/>
          </a:xfrm>
          <a:prstGeom prst="rect">
            <a:avLst/>
          </a:prstGeom>
        </p:spPr>
      </p:pic>
    </p:spTree>
    <p:extLst>
      <p:ext uri="{BB962C8B-B14F-4D97-AF65-F5344CB8AC3E}">
        <p14:creationId xmlns:p14="http://schemas.microsoft.com/office/powerpoint/2010/main" val="314304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BA2DB44-7A53-4DA5-A274-CD94C15A2C18}"/>
              </a:ext>
            </a:extLst>
          </p:cNvPr>
          <p:cNvSpPr/>
          <p:nvPr/>
        </p:nvSpPr>
        <p:spPr>
          <a:xfrm>
            <a:off x="0" y="760707"/>
            <a:ext cx="11820088" cy="4462760"/>
          </a:xfrm>
          <a:prstGeom prst="rect">
            <a:avLst/>
          </a:prstGeom>
        </p:spPr>
        <p:txBody>
          <a:bodyPr wrap="square">
            <a:spAutoFit/>
          </a:bodyPr>
          <a:lstStyle/>
          <a:p>
            <a:pPr algn="ctr"/>
            <a:r>
              <a:rPr lang="it-IT" sz="3200" dirty="0">
                <a:solidFill>
                  <a:srgbClr val="000000"/>
                </a:solidFill>
                <a:latin typeface="Arial" panose="020B0604020202020204" pitchFamily="34" charset="0"/>
              </a:rPr>
              <a:t>Ai fini del raggiungimento </a:t>
            </a:r>
            <a:r>
              <a:rPr lang="it-IT" sz="3200" b="1" i="1" dirty="0">
                <a:solidFill>
                  <a:srgbClr val="C00000"/>
                </a:solidFill>
                <a:latin typeface="Arial" panose="020B0604020202020204" pitchFamily="34" charset="0"/>
              </a:rPr>
              <a:t>dei 38 anni di contributi </a:t>
            </a:r>
            <a:r>
              <a:rPr lang="it-IT" sz="3200" dirty="0">
                <a:solidFill>
                  <a:srgbClr val="000000"/>
                </a:solidFill>
                <a:latin typeface="Arial" panose="020B0604020202020204" pitchFamily="34" charset="0"/>
              </a:rPr>
              <a:t>è valida la </a:t>
            </a:r>
          </a:p>
          <a:p>
            <a:pPr algn="ctr"/>
            <a:r>
              <a:rPr lang="it-IT" sz="3200" dirty="0">
                <a:solidFill>
                  <a:srgbClr val="000000"/>
                </a:solidFill>
                <a:latin typeface="Arial" panose="020B0604020202020204" pitchFamily="34" charset="0"/>
              </a:rPr>
              <a:t> contribuzione</a:t>
            </a:r>
          </a:p>
          <a:p>
            <a:pPr algn="ctr"/>
            <a:r>
              <a:rPr lang="it-IT" sz="2800" dirty="0">
                <a:solidFill>
                  <a:srgbClr val="000000"/>
                </a:solidFill>
                <a:latin typeface="Arial" panose="020B0604020202020204" pitchFamily="34" charset="0"/>
              </a:rPr>
              <a:t>obbligatoria, volontaria, da riscatto, </a:t>
            </a:r>
          </a:p>
          <a:p>
            <a:pPr algn="ctr"/>
            <a:endParaRPr lang="it-IT" sz="3200" dirty="0">
              <a:solidFill>
                <a:srgbClr val="000000"/>
              </a:solidFill>
              <a:latin typeface="Arial" panose="020B0604020202020204" pitchFamily="34" charset="0"/>
            </a:endParaRPr>
          </a:p>
          <a:p>
            <a:pPr algn="ctr"/>
            <a:endParaRPr lang="it-IT" sz="3200" dirty="0">
              <a:solidFill>
                <a:srgbClr val="000000"/>
              </a:solidFill>
              <a:latin typeface="Arial" panose="020B0604020202020204" pitchFamily="34" charset="0"/>
            </a:endParaRPr>
          </a:p>
          <a:p>
            <a:pPr algn="ctr"/>
            <a:r>
              <a:rPr lang="it-IT" sz="3200" dirty="0">
                <a:solidFill>
                  <a:srgbClr val="C00000"/>
                </a:solidFill>
                <a:latin typeface="Arial" panose="020B0604020202020204" pitchFamily="34" charset="0"/>
              </a:rPr>
              <a:t>per i dipendenti del settore privato</a:t>
            </a:r>
          </a:p>
          <a:p>
            <a:pPr algn="ctr"/>
            <a:r>
              <a:rPr lang="it-IT" sz="3200" dirty="0">
                <a:solidFill>
                  <a:srgbClr val="000000"/>
                </a:solidFill>
                <a:latin typeface="Arial" panose="020B0604020202020204" pitchFamily="34" charset="0"/>
              </a:rPr>
              <a:t> il possesso di almeno 35 anni di contribuzione </a:t>
            </a:r>
          </a:p>
          <a:p>
            <a:pPr algn="ctr"/>
            <a:r>
              <a:rPr lang="it-IT" sz="3200" b="1" i="1" dirty="0">
                <a:solidFill>
                  <a:srgbClr val="000000"/>
                </a:solidFill>
                <a:latin typeface="Arial" panose="020B0604020202020204" pitchFamily="34" charset="0"/>
              </a:rPr>
              <a:t>ad esclusione dei periodi di disoccupazione e malattia</a:t>
            </a:r>
          </a:p>
          <a:p>
            <a:pPr algn="ctr"/>
            <a:r>
              <a:rPr lang="it-IT" sz="3200" dirty="0">
                <a:solidFill>
                  <a:srgbClr val="000000"/>
                </a:solidFill>
                <a:latin typeface="Arial" panose="020B0604020202020204" pitchFamily="34" charset="0"/>
              </a:rPr>
              <a:t> (Circ. Inps 11/2019).</a:t>
            </a:r>
            <a:endParaRPr lang="it-IT" sz="3200" dirty="0"/>
          </a:p>
        </p:txBody>
      </p:sp>
      <p:pic>
        <p:nvPicPr>
          <p:cNvPr id="3" name="Picture 11" descr="Risultati immagini per LOGO PATRONATO INPAL">
            <a:extLst>
              <a:ext uri="{FF2B5EF4-FFF2-40B4-BE49-F238E27FC236}">
                <a16:creationId xmlns:a16="http://schemas.microsoft.com/office/drawing/2014/main" id="{261EEE4A-4D0B-43BC-8F65-F2A52B3A3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737" y="6006518"/>
            <a:ext cx="1398125" cy="72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3192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11F306-F730-45A6-B21D-A99F4FEA1CD9}"/>
              </a:ext>
            </a:extLst>
          </p:cNvPr>
          <p:cNvSpPr>
            <a:spLocks noGrp="1"/>
          </p:cNvSpPr>
          <p:nvPr>
            <p:ph type="title"/>
          </p:nvPr>
        </p:nvSpPr>
        <p:spPr>
          <a:xfrm>
            <a:off x="857075" y="820192"/>
            <a:ext cx="10058400" cy="1609344"/>
          </a:xfrm>
        </p:spPr>
        <p:txBody>
          <a:bodyPr/>
          <a:lstStyle/>
          <a:p>
            <a:pPr algn="ctr"/>
            <a:r>
              <a:rPr lang="it-IT" dirty="0"/>
              <a:t>Nasce cosi la distinzione</a:t>
            </a:r>
          </a:p>
        </p:txBody>
      </p:sp>
      <p:sp>
        <p:nvSpPr>
          <p:cNvPr id="6" name="Ovale 5">
            <a:extLst>
              <a:ext uri="{FF2B5EF4-FFF2-40B4-BE49-F238E27FC236}">
                <a16:creationId xmlns:a16="http://schemas.microsoft.com/office/drawing/2014/main" id="{A034B1F1-6A27-4509-A288-61AED67ACED6}"/>
              </a:ext>
            </a:extLst>
          </p:cNvPr>
          <p:cNvSpPr/>
          <p:nvPr/>
        </p:nvSpPr>
        <p:spPr>
          <a:xfrm>
            <a:off x="725060" y="3437137"/>
            <a:ext cx="4585171" cy="884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Assistenza sociale</a:t>
            </a:r>
          </a:p>
        </p:txBody>
      </p:sp>
      <p:sp>
        <p:nvSpPr>
          <p:cNvPr id="11" name="Ovale 10">
            <a:extLst>
              <a:ext uri="{FF2B5EF4-FFF2-40B4-BE49-F238E27FC236}">
                <a16:creationId xmlns:a16="http://schemas.microsoft.com/office/drawing/2014/main" id="{3F2D82DD-767D-4495-A5DA-73B908D574A7}"/>
              </a:ext>
            </a:extLst>
          </p:cNvPr>
          <p:cNvSpPr/>
          <p:nvPr/>
        </p:nvSpPr>
        <p:spPr>
          <a:xfrm>
            <a:off x="6308521" y="3437137"/>
            <a:ext cx="4927944" cy="884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Previdenza sociale </a:t>
            </a:r>
          </a:p>
        </p:txBody>
      </p:sp>
      <p:cxnSp>
        <p:nvCxnSpPr>
          <p:cNvPr id="13" name="Connettore 2 12">
            <a:extLst>
              <a:ext uri="{FF2B5EF4-FFF2-40B4-BE49-F238E27FC236}">
                <a16:creationId xmlns:a16="http://schemas.microsoft.com/office/drawing/2014/main" id="{9D4EB434-AC42-4D45-B176-CA49084DD43E}"/>
              </a:ext>
            </a:extLst>
          </p:cNvPr>
          <p:cNvCxnSpPr/>
          <p:nvPr/>
        </p:nvCxnSpPr>
        <p:spPr>
          <a:xfrm flipH="1">
            <a:off x="4899171" y="2004969"/>
            <a:ext cx="822121" cy="151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2C191579-8452-4587-A91E-4B12BBAB02E4}"/>
              </a:ext>
            </a:extLst>
          </p:cNvPr>
          <p:cNvCxnSpPr/>
          <p:nvPr/>
        </p:nvCxnSpPr>
        <p:spPr>
          <a:xfrm>
            <a:off x="5947794" y="2004969"/>
            <a:ext cx="721454" cy="143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11" descr="Risultati immagini per LOGO PATRONATO INPAL">
            <a:extLst>
              <a:ext uri="{FF2B5EF4-FFF2-40B4-BE49-F238E27FC236}">
                <a16:creationId xmlns:a16="http://schemas.microsoft.com/office/drawing/2014/main" id="{E154686B-B890-41BA-B1BB-4DFF6B7E5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470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59F71C-410F-4F99-7DA0-09078A616E52}"/>
              </a:ext>
            </a:extLst>
          </p:cNvPr>
          <p:cNvSpPr txBox="1"/>
          <p:nvPr/>
        </p:nvSpPr>
        <p:spPr>
          <a:xfrm>
            <a:off x="385483" y="1066802"/>
            <a:ext cx="10694893" cy="1200329"/>
          </a:xfrm>
          <a:prstGeom prst="rect">
            <a:avLst/>
          </a:prstGeom>
          <a:noFill/>
        </p:spPr>
        <p:txBody>
          <a:bodyPr wrap="square">
            <a:spAutoFit/>
          </a:bodyPr>
          <a:lstStyle/>
          <a:p>
            <a:r>
              <a:rPr lang="it-IT" b="0" i="0" dirty="0">
                <a:solidFill>
                  <a:srgbClr val="333333"/>
                </a:solidFill>
                <a:effectLst/>
                <a:latin typeface="Open Sans" panose="020B0606030504020204" pitchFamily="34" charset="0"/>
              </a:rPr>
              <a:t>Limitatamente al solo anno 2022, allo scopo di attenuare le conseguenze dello scalone, l'articolo 1, cc. 87 e seguenti della legge n. 234/2021 (legge di bilancio per il 2022) ha introdotto una nuova forma di pensionamento anticipato, mutuata dalla vecchia “Quota 100”, denominata “Quota 102”, conseguibile con un'età anagrafica minima di 64 anni e 38 di contributi.</a:t>
            </a:r>
            <a:endParaRPr lang="it-IT" dirty="0"/>
          </a:p>
        </p:txBody>
      </p:sp>
      <p:sp>
        <p:nvSpPr>
          <p:cNvPr id="6" name="CasellaDiTesto 5">
            <a:extLst>
              <a:ext uri="{FF2B5EF4-FFF2-40B4-BE49-F238E27FC236}">
                <a16:creationId xmlns:a16="http://schemas.microsoft.com/office/drawing/2014/main" id="{A2DB57C2-E904-F960-4D86-922A486508F7}"/>
              </a:ext>
            </a:extLst>
          </p:cNvPr>
          <p:cNvSpPr txBox="1"/>
          <p:nvPr/>
        </p:nvSpPr>
        <p:spPr>
          <a:xfrm>
            <a:off x="466165" y="98228"/>
            <a:ext cx="6096000" cy="584775"/>
          </a:xfrm>
          <a:prstGeom prst="rect">
            <a:avLst/>
          </a:prstGeom>
          <a:noFill/>
        </p:spPr>
        <p:txBody>
          <a:bodyPr wrap="square">
            <a:spAutoFit/>
          </a:bodyPr>
          <a:lstStyle/>
          <a:p>
            <a:pPr algn="l"/>
            <a:r>
              <a:rPr lang="it-IT" sz="3200" b="1" i="0" dirty="0">
                <a:solidFill>
                  <a:srgbClr val="333333"/>
                </a:solidFill>
                <a:effectLst/>
                <a:latin typeface="Arimo"/>
              </a:rPr>
              <a:t>Pensione "Quota 102"</a:t>
            </a:r>
          </a:p>
        </p:txBody>
      </p:sp>
      <p:sp>
        <p:nvSpPr>
          <p:cNvPr id="8" name="CasellaDiTesto 7">
            <a:extLst>
              <a:ext uri="{FF2B5EF4-FFF2-40B4-BE49-F238E27FC236}">
                <a16:creationId xmlns:a16="http://schemas.microsoft.com/office/drawing/2014/main" id="{EFEF7456-1B86-336D-9AB9-DD5402F0EB78}"/>
              </a:ext>
            </a:extLst>
          </p:cNvPr>
          <p:cNvSpPr txBox="1"/>
          <p:nvPr/>
        </p:nvSpPr>
        <p:spPr>
          <a:xfrm>
            <a:off x="466165" y="3343452"/>
            <a:ext cx="6096000" cy="3416320"/>
          </a:xfrm>
          <a:prstGeom prst="rect">
            <a:avLst/>
          </a:prstGeom>
          <a:noFill/>
        </p:spPr>
        <p:txBody>
          <a:bodyPr wrap="square">
            <a:spAutoFit/>
          </a:bodyPr>
          <a:lstStyle/>
          <a:p>
            <a:pPr algn="l"/>
            <a:r>
              <a:rPr lang="it-IT" b="1" i="0" u="none" strike="noStrike" dirty="0">
                <a:solidFill>
                  <a:srgbClr val="00B0F0"/>
                </a:solidFill>
                <a:effectLst/>
                <a:latin typeface="Arimo"/>
              </a:rPr>
              <a:t>Requisiti contributivi</a:t>
            </a:r>
            <a:endParaRPr lang="it-IT" b="1" i="0" dirty="0">
              <a:solidFill>
                <a:srgbClr val="333333"/>
              </a:solidFill>
              <a:effectLst/>
              <a:latin typeface="Arimo"/>
            </a:endParaRPr>
          </a:p>
          <a:p>
            <a:pPr algn="just"/>
            <a:r>
              <a:rPr lang="it-IT" b="0" i="0" dirty="0">
                <a:solidFill>
                  <a:srgbClr val="333333"/>
                </a:solidFill>
                <a:effectLst/>
                <a:latin typeface="Open Sans" panose="020B0606030504020204" pitchFamily="34" charset="0"/>
              </a:rPr>
              <a:t>Ai </a:t>
            </a:r>
            <a:r>
              <a:rPr lang="it-IT" b="0" i="0" dirty="0">
                <a:effectLst/>
                <a:latin typeface="Open Sans" panose="020B0606030504020204" pitchFamily="34" charset="0"/>
              </a:rPr>
              <a:t>fini della maturazione del requisito contributivo è possibile far ricorso al </a:t>
            </a:r>
            <a:r>
              <a:rPr lang="it-IT" b="1" i="0" u="sng" dirty="0">
                <a:effectLst/>
                <a:latin typeface="Open Sans" panose="020B0606030504020204" pitchFamily="34" charset="0"/>
                <a:hlinkClick r:id="rId2" tooltip="Approfondisci nel dizionario il cumulo contributivo ">
                  <a:extLst>
                    <a:ext uri="{A12FA001-AC4F-418D-AE19-62706E023703}">
                      <ahyp:hlinkClr xmlns:ahyp="http://schemas.microsoft.com/office/drawing/2018/hyperlinkcolor" val="tx"/>
                    </a:ext>
                  </a:extLst>
                </a:hlinkClick>
              </a:rPr>
              <a:t>cumulo dei periodi assicurativi</a:t>
            </a:r>
            <a:r>
              <a:rPr lang="it-IT" b="0" i="0" dirty="0">
                <a:effectLst/>
                <a:latin typeface="Open Sans" panose="020B0606030504020204" pitchFamily="34" charset="0"/>
              </a:rPr>
              <a:t> non coincidenti temporalmente maturati presso l'assicurazione generale obbligatoria e le gestioni sostitutive ed esclusiva alla stessa gestite dall'</a:t>
            </a:r>
            <a:r>
              <a:rPr lang="it-IT" b="0" i="0" dirty="0" err="1">
                <a:effectLst/>
                <a:latin typeface="Open Sans" panose="020B0606030504020204" pitchFamily="34" charset="0"/>
              </a:rPr>
              <a:t>lnps</a:t>
            </a:r>
            <a:r>
              <a:rPr lang="it-IT" b="0" i="0" dirty="0">
                <a:effectLst/>
                <a:latin typeface="Open Sans" panose="020B0606030504020204" pitchFamily="34" charset="0"/>
              </a:rPr>
              <a:t>. E’ confermato, invece, il divieto di cumulo dei periodi di contribuzione versati presso casse libero professionali; questi potranno, dunque, essere valorizzati solo previa </a:t>
            </a:r>
            <a:r>
              <a:rPr lang="it-IT" b="0" i="0" u="sng" dirty="0">
                <a:effectLst/>
                <a:latin typeface="Open Sans" panose="020B0606030504020204" pitchFamily="34" charset="0"/>
                <a:hlinkClick r:id="rId3" tooltip="Approfondisci nel dizionario la ricongiuzione dei contributi">
                  <a:extLst>
                    <a:ext uri="{A12FA001-AC4F-418D-AE19-62706E023703}">
                      <ahyp:hlinkClr xmlns:ahyp="http://schemas.microsoft.com/office/drawing/2018/hyperlinkcolor" val="tx"/>
                    </a:ext>
                  </a:extLst>
                </a:hlinkClick>
              </a:rPr>
              <a:t>ricongiunzione</a:t>
            </a:r>
            <a:r>
              <a:rPr lang="it-IT" b="0" i="0" dirty="0">
                <a:effectLst/>
                <a:latin typeface="Open Sans" panose="020B0606030504020204" pitchFamily="34" charset="0"/>
              </a:rPr>
              <a:t> onerosa all'assicurazione generale obbligatoria ai sensi della legge. n. 45/1990.</a:t>
            </a:r>
          </a:p>
        </p:txBody>
      </p:sp>
      <p:sp>
        <p:nvSpPr>
          <p:cNvPr id="10" name="CasellaDiTesto 9">
            <a:extLst>
              <a:ext uri="{FF2B5EF4-FFF2-40B4-BE49-F238E27FC236}">
                <a16:creationId xmlns:a16="http://schemas.microsoft.com/office/drawing/2014/main" id="{9D459055-EC7A-B827-8C28-A8E9D2EF991D}"/>
              </a:ext>
            </a:extLst>
          </p:cNvPr>
          <p:cNvSpPr txBox="1"/>
          <p:nvPr/>
        </p:nvSpPr>
        <p:spPr>
          <a:xfrm>
            <a:off x="7091082" y="2761129"/>
            <a:ext cx="4894729" cy="2585323"/>
          </a:xfrm>
          <a:prstGeom prst="rect">
            <a:avLst/>
          </a:prstGeom>
          <a:noFill/>
        </p:spPr>
        <p:txBody>
          <a:bodyPr wrap="square">
            <a:spAutoFit/>
          </a:bodyPr>
          <a:lstStyle/>
          <a:p>
            <a:pPr algn="just"/>
            <a:r>
              <a:rPr lang="it-IT" b="0" i="0" dirty="0">
                <a:solidFill>
                  <a:srgbClr val="333333"/>
                </a:solidFill>
                <a:effectLst/>
                <a:latin typeface="Open Sans" panose="020B0606030504020204" pitchFamily="34" charset="0"/>
              </a:rPr>
              <a:t>Per i lavoratori iscritti all’assicurazione generale obbligatoria (settore privato) ai sensi dell'art. 22, I. n. 153/1969 almeno 35 di contributi devono essere </a:t>
            </a:r>
            <a:r>
              <a:rPr lang="it-IT" b="1" i="0" dirty="0">
                <a:solidFill>
                  <a:srgbClr val="333333"/>
                </a:solidFill>
                <a:effectLst/>
                <a:latin typeface="Open Sans" panose="020B0606030504020204" pitchFamily="34" charset="0"/>
              </a:rPr>
              <a:t>raggiunti al netto</a:t>
            </a:r>
            <a:r>
              <a:rPr lang="it-IT" b="0" i="0" dirty="0">
                <a:solidFill>
                  <a:srgbClr val="333333"/>
                </a:solidFill>
                <a:effectLst/>
                <a:latin typeface="Open Sans" panose="020B0606030504020204" pitchFamily="34" charset="0"/>
              </a:rPr>
              <a:t> di eventuali periodi di contribuzione figurativa accreditati per periodi di malattia, di disoccupazione o equiparati come, ad esempio, periodi di percezione dell'indennità di </a:t>
            </a:r>
            <a:r>
              <a:rPr lang="it-IT" b="0" i="0" dirty="0" err="1">
                <a:solidFill>
                  <a:srgbClr val="333333"/>
                </a:solidFill>
                <a:effectLst/>
                <a:latin typeface="Open Sans" panose="020B0606030504020204" pitchFamily="34" charset="0"/>
              </a:rPr>
              <a:t>ASpI</a:t>
            </a:r>
            <a:r>
              <a:rPr lang="it-IT" b="0" i="0" dirty="0">
                <a:solidFill>
                  <a:srgbClr val="333333"/>
                </a:solidFill>
                <a:effectLst/>
                <a:latin typeface="Open Sans" panose="020B0606030504020204" pitchFamily="34" charset="0"/>
              </a:rPr>
              <a:t>, di Mini-</a:t>
            </a:r>
            <a:r>
              <a:rPr lang="it-IT" b="0" i="0" dirty="0" err="1">
                <a:solidFill>
                  <a:srgbClr val="333333"/>
                </a:solidFill>
                <a:effectLst/>
                <a:latin typeface="Open Sans" panose="020B0606030504020204" pitchFamily="34" charset="0"/>
              </a:rPr>
              <a:t>ASpI</a:t>
            </a:r>
            <a:r>
              <a:rPr lang="it-IT" b="0" i="0" dirty="0">
                <a:solidFill>
                  <a:srgbClr val="333333"/>
                </a:solidFill>
                <a:effectLst/>
                <a:latin typeface="Open Sans" panose="020B0606030504020204" pitchFamily="34" charset="0"/>
              </a:rPr>
              <a:t>, </a:t>
            </a:r>
            <a:endParaRPr lang="it-IT" dirty="0"/>
          </a:p>
        </p:txBody>
      </p:sp>
    </p:spTree>
    <p:extLst>
      <p:ext uri="{BB962C8B-B14F-4D97-AF65-F5344CB8AC3E}">
        <p14:creationId xmlns:p14="http://schemas.microsoft.com/office/powerpoint/2010/main" val="690938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CB02F6-631B-6E57-CEC5-13C2E3FB4A73}"/>
              </a:ext>
            </a:extLst>
          </p:cNvPr>
          <p:cNvSpPr txBox="1"/>
          <p:nvPr/>
        </p:nvSpPr>
        <p:spPr>
          <a:xfrm>
            <a:off x="475130" y="566678"/>
            <a:ext cx="6096000" cy="3139321"/>
          </a:xfrm>
          <a:prstGeom prst="rect">
            <a:avLst/>
          </a:prstGeom>
          <a:noFill/>
        </p:spPr>
        <p:txBody>
          <a:bodyPr wrap="square">
            <a:spAutoFit/>
          </a:bodyPr>
          <a:lstStyle/>
          <a:p>
            <a:pPr algn="just"/>
            <a:r>
              <a:rPr lang="it-IT" sz="3600" b="1" i="0" u="none" strike="noStrike" dirty="0">
                <a:solidFill>
                  <a:srgbClr val="00B0F0"/>
                </a:solidFill>
                <a:effectLst/>
                <a:latin typeface="Arimo"/>
              </a:rPr>
              <a:t>La decorrenza</a:t>
            </a:r>
            <a:endParaRPr lang="it-IT" sz="3600" b="1" i="0" dirty="0">
              <a:solidFill>
                <a:srgbClr val="333333"/>
              </a:solidFill>
              <a:effectLst/>
              <a:latin typeface="Arimo"/>
            </a:endParaRPr>
          </a:p>
          <a:p>
            <a:pPr algn="just"/>
            <a:r>
              <a:rPr lang="it-IT" b="0" i="0" dirty="0">
                <a:solidFill>
                  <a:srgbClr val="333333"/>
                </a:solidFill>
                <a:effectLst/>
                <a:latin typeface="Open Sans" panose="020B0606030504020204" pitchFamily="34" charset="0"/>
              </a:rPr>
              <a:t>Il trattamento è soggetto ad un </a:t>
            </a:r>
            <a:r>
              <a:rPr lang="it-IT" b="1" i="0" dirty="0">
                <a:solidFill>
                  <a:srgbClr val="333333"/>
                </a:solidFill>
                <a:effectLst/>
                <a:latin typeface="Open Sans" panose="020B0606030504020204" pitchFamily="34" charset="0"/>
              </a:rPr>
              <a:t>meccanismo di differimento</a:t>
            </a:r>
            <a:r>
              <a:rPr lang="it-IT" b="0" i="0" dirty="0">
                <a:solidFill>
                  <a:srgbClr val="333333"/>
                </a:solidFill>
                <a:effectLst/>
                <a:latin typeface="Open Sans" panose="020B0606030504020204" pitchFamily="34" charset="0"/>
              </a:rPr>
              <a:t> nell’erogazione del primo rateo pensionistico rispetto alla maturazione del requisito (c.d. "finestre"). Più precisamente, per i lavoratori autonomi e subordinati del settore privato è prevista una finestra di </a:t>
            </a:r>
            <a:r>
              <a:rPr lang="it-IT" b="1" i="0" dirty="0">
                <a:solidFill>
                  <a:srgbClr val="333333"/>
                </a:solidFill>
                <a:effectLst/>
                <a:latin typeface="Open Sans" panose="020B0606030504020204" pitchFamily="34" charset="0"/>
              </a:rPr>
              <a:t>tre mesi</a:t>
            </a:r>
            <a:r>
              <a:rPr lang="it-IT" b="0" i="0" dirty="0">
                <a:solidFill>
                  <a:srgbClr val="333333"/>
                </a:solidFill>
                <a:effectLst/>
                <a:latin typeface="Open Sans" panose="020B0606030504020204" pitchFamily="34" charset="0"/>
              </a:rPr>
              <a:t> dalla maturazione dei requisiti mentre per i dipendenti delle pubbliche amministrazioni, di cui all'art. 1, comma 2, </a:t>
            </a:r>
            <a:r>
              <a:rPr lang="it-IT" b="0" i="0" dirty="0" err="1">
                <a:solidFill>
                  <a:srgbClr val="333333"/>
                </a:solidFill>
                <a:effectLst/>
                <a:latin typeface="Open Sans" panose="020B0606030504020204" pitchFamily="34" charset="0"/>
              </a:rPr>
              <a:t>D.Lgs.</a:t>
            </a:r>
            <a:r>
              <a:rPr lang="it-IT" b="0" i="0" dirty="0">
                <a:solidFill>
                  <a:srgbClr val="333333"/>
                </a:solidFill>
                <a:effectLst/>
                <a:latin typeface="Open Sans" panose="020B0606030504020204" pitchFamily="34" charset="0"/>
              </a:rPr>
              <a:t> n. 165/2001 la finestra è di </a:t>
            </a:r>
            <a:r>
              <a:rPr lang="it-IT" b="1" i="0" dirty="0">
                <a:solidFill>
                  <a:srgbClr val="333333"/>
                </a:solidFill>
                <a:effectLst/>
                <a:latin typeface="Open Sans" panose="020B0606030504020204" pitchFamily="34" charset="0"/>
              </a:rPr>
              <a:t>sei mesi.</a:t>
            </a:r>
            <a:endParaRPr lang="it-IT" b="0" i="0" dirty="0">
              <a:solidFill>
                <a:srgbClr val="333333"/>
              </a:solidFill>
              <a:effectLst/>
              <a:latin typeface="Open Sans" panose="020B0606030504020204" pitchFamily="34" charset="0"/>
            </a:endParaRPr>
          </a:p>
        </p:txBody>
      </p:sp>
      <p:sp>
        <p:nvSpPr>
          <p:cNvPr id="5" name="CasellaDiTesto 4">
            <a:extLst>
              <a:ext uri="{FF2B5EF4-FFF2-40B4-BE49-F238E27FC236}">
                <a16:creationId xmlns:a16="http://schemas.microsoft.com/office/drawing/2014/main" id="{08BA0AE1-DCB5-EE72-8EB6-1093F449A71C}"/>
              </a:ext>
            </a:extLst>
          </p:cNvPr>
          <p:cNvSpPr txBox="1"/>
          <p:nvPr/>
        </p:nvSpPr>
        <p:spPr>
          <a:xfrm>
            <a:off x="7602071" y="1997839"/>
            <a:ext cx="3792070" cy="3724096"/>
          </a:xfrm>
          <a:prstGeom prst="rect">
            <a:avLst/>
          </a:prstGeom>
          <a:noFill/>
        </p:spPr>
        <p:txBody>
          <a:bodyPr wrap="square">
            <a:spAutoFit/>
          </a:bodyPr>
          <a:lstStyle/>
          <a:p>
            <a:pPr algn="l"/>
            <a:r>
              <a:rPr lang="it-IT" sz="2800" b="1" i="0" u="none" strike="noStrike" dirty="0">
                <a:solidFill>
                  <a:srgbClr val="00B0F0"/>
                </a:solidFill>
                <a:effectLst/>
                <a:latin typeface="Arimo"/>
              </a:rPr>
              <a:t>L'incumulabilità con i redditi da lavoro</a:t>
            </a:r>
            <a:endParaRPr lang="it-IT" sz="2800" b="1" i="0" dirty="0">
              <a:solidFill>
                <a:srgbClr val="333333"/>
              </a:solidFill>
              <a:effectLst/>
              <a:latin typeface="Arimo"/>
            </a:endParaRPr>
          </a:p>
          <a:p>
            <a:pPr algn="l"/>
            <a:r>
              <a:rPr lang="it-IT" b="0" i="0" dirty="0">
                <a:solidFill>
                  <a:srgbClr val="333333"/>
                </a:solidFill>
                <a:effectLst/>
                <a:latin typeface="Open Sans" panose="020B0606030504020204" pitchFamily="34" charset="0"/>
              </a:rPr>
              <a:t>La pensione in Quota 102 non è cumulabile con altri redditi da lavoro autonomo o subordinato, anche se prodotti all'estero, relativi ad attività svolte</a:t>
            </a:r>
            <a:r>
              <a:rPr lang="it-IT" b="1" i="0" dirty="0">
                <a:solidFill>
                  <a:srgbClr val="333333"/>
                </a:solidFill>
                <a:effectLst/>
                <a:latin typeface="Open Sans" panose="020B0606030504020204" pitchFamily="34" charset="0"/>
              </a:rPr>
              <a:t> successivamente alla decorrenza del trattamento</a:t>
            </a:r>
            <a:r>
              <a:rPr lang="it-IT" b="0" i="0" dirty="0">
                <a:solidFill>
                  <a:srgbClr val="333333"/>
                </a:solidFill>
                <a:effectLst/>
                <a:latin typeface="Open Sans" panose="020B0606030504020204" pitchFamily="34" charset="0"/>
              </a:rPr>
              <a:t> e sino al compimento dell'età per il pensionamento di vecchiaia (67 anni).</a:t>
            </a:r>
          </a:p>
        </p:txBody>
      </p:sp>
      <p:sp>
        <p:nvSpPr>
          <p:cNvPr id="7" name="CasellaDiTesto 6">
            <a:extLst>
              <a:ext uri="{FF2B5EF4-FFF2-40B4-BE49-F238E27FC236}">
                <a16:creationId xmlns:a16="http://schemas.microsoft.com/office/drawing/2014/main" id="{99F5D447-D533-4A5E-5632-6570764EE1CD}"/>
              </a:ext>
            </a:extLst>
          </p:cNvPr>
          <p:cNvSpPr txBox="1"/>
          <p:nvPr/>
        </p:nvSpPr>
        <p:spPr>
          <a:xfrm>
            <a:off x="797859" y="5522276"/>
            <a:ext cx="6096000" cy="923330"/>
          </a:xfrm>
          <a:prstGeom prst="rect">
            <a:avLst/>
          </a:prstGeom>
          <a:noFill/>
        </p:spPr>
        <p:txBody>
          <a:bodyPr wrap="square">
            <a:spAutoFit/>
          </a:bodyPr>
          <a:lstStyle/>
          <a:p>
            <a:r>
              <a:rPr lang="it-IT" b="0" i="0" dirty="0">
                <a:solidFill>
                  <a:srgbClr val="333333"/>
                </a:solidFill>
                <a:effectLst/>
                <a:latin typeface="Open Sans" panose="020B0606030504020204" pitchFamily="34" charset="0"/>
              </a:rPr>
              <a:t>Il cumulo reddituale è consentito unicamente con redditi da lavoro autonomo occasionale, percepiti entro la soglia dei 5.000 euro lordi annui.</a:t>
            </a:r>
            <a:endParaRPr lang="it-IT" dirty="0"/>
          </a:p>
        </p:txBody>
      </p:sp>
    </p:spTree>
    <p:extLst>
      <p:ext uri="{BB962C8B-B14F-4D97-AF65-F5344CB8AC3E}">
        <p14:creationId xmlns:p14="http://schemas.microsoft.com/office/powerpoint/2010/main" val="1503906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A9FEA-69D9-4981-A01C-CF26C9957ECA}"/>
              </a:ext>
            </a:extLst>
          </p:cNvPr>
          <p:cNvSpPr>
            <a:spLocks noChangeArrowheads="1"/>
          </p:cNvSpPr>
          <p:nvPr/>
        </p:nvSpPr>
        <p:spPr bwMode="auto">
          <a:xfrm>
            <a:off x="208327" y="397316"/>
            <a:ext cx="11540454" cy="34317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Soggetti esclusi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 fuori dalla quota 100, per espressa previsione, il comparto difesa e sicurezza (Forze Armate, Forze dell'ordine e VV.FF) per il quale continuano ad applicarsi i requisiti previdenziali più favorevoli previsti nel Dlgs 165/97.</a:t>
            </a:r>
          </a:p>
          <a:p>
            <a:pPr marL="0" marR="0" lvl="0" indent="0" algn="ctr" defTabSz="914400" rtl="0" eaLnBrk="0" fontAlgn="base" latinLnBrk="0" hangingPunct="0">
              <a:lnSpc>
                <a:spcPct val="100000"/>
              </a:lnSpc>
              <a:spcBef>
                <a:spcPct val="0"/>
              </a:spcBef>
              <a:spcAft>
                <a:spcPct val="0"/>
              </a:spcAft>
              <a:buClrTx/>
              <a:buSzTx/>
              <a:buFontTx/>
              <a:buNone/>
              <a:tabLst/>
            </a:pPr>
            <a:endParaRPr lang="it-IT" altLang="it-IT" sz="1300" b="1"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algn="ctr"/>
            <a:r>
              <a:rPr lang="it-IT" altLang="it-IT" sz="1300" b="1" dirty="0">
                <a:solidFill>
                  <a:srgbClr val="000000"/>
                </a:solidFill>
                <a:cs typeface="Arial" panose="020B0604020202020204" pitchFamily="34" charset="0"/>
              </a:rPr>
              <a:t>Contribuzione Utile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Ai fini del raggiungimento </a:t>
            </a:r>
            <a:r>
              <a:rPr kumimoji="0" lang="it-IT" altLang="it-IT" sz="12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dei 38 anni di contributi</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è valida la </a:t>
            </a:r>
            <a:r>
              <a:rPr kumimoji="0" lang="it-IT" altLang="it-IT" sz="1200" b="0" i="0" u="sng" strike="noStrike" cap="none" normalizeH="0" baseline="0" dirty="0">
                <a:ln>
                  <a:noFill/>
                </a:ln>
                <a:solidFill>
                  <a:srgbClr val="FF7808"/>
                </a:solidFill>
                <a:effectLst/>
                <a:latin typeface="Arial" panose="020B0604020202020204" pitchFamily="34" charset="0"/>
                <a:cs typeface="Arial" panose="020B0604020202020204" pitchFamily="34" charset="0"/>
                <a:hlinkClick r:id="rId2"/>
              </a:rPr>
              <a:t>contribuzione a qualsiasi titolo accreditata in favore dell'assicurato</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(obbligatoria, volontaria, da riscatto, figurativa), fermo restando, per i dipendenti del settore privato, il possesso di almeno 35 anni di contribuzione ad esclusione dei periodi di disoccupazione e malattia (Circ. Inps 11/2019).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Ai fini del pensionamento l'articolo 14, co. 2 del Dl 4/2019 sancisce la facoltà di cumulare gratuitamente - ai sensi di quanto previsto con la </a:t>
            </a:r>
            <a:r>
              <a:rPr kumimoji="0" lang="it-IT" altLang="it-IT" sz="1200" b="0" i="0" u="sng" strike="noStrike" cap="none" normalizeH="0" baseline="0" dirty="0">
                <a:ln>
                  <a:noFill/>
                </a:ln>
                <a:solidFill>
                  <a:srgbClr val="FF7808"/>
                </a:solidFill>
                <a:effectLst/>
                <a:latin typeface="Arial" panose="020B0604020202020204" pitchFamily="34" charset="0"/>
                <a:cs typeface="Arial" panose="020B0604020202020204" pitchFamily="34" charset="0"/>
                <a:hlinkClick r:id="rId3" tooltip="Vai al testo della legge 228/2012"/>
              </a:rPr>
              <a:t>legge 228/2012</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  la contribuzione mista cioè presente nell'assicurazione generale obbligatoria dei lavoratori dipendenti, nelle gestioni speciali dei lavoratori commercianti, artigiani e coltivatori diretti, della </a:t>
            </a:r>
            <a:r>
              <a:rPr kumimoji="0" lang="it-IT" altLang="it-IT" sz="1200" b="0" i="0" u="sng" strike="noStrike" cap="none" normalizeH="0" baseline="0" dirty="0">
                <a:ln>
                  <a:noFill/>
                </a:ln>
                <a:solidFill>
                  <a:srgbClr val="FF7808"/>
                </a:solidFill>
                <a:effectLst/>
                <a:latin typeface="Arial" panose="020B0604020202020204" pitchFamily="34" charset="0"/>
                <a:cs typeface="Arial" panose="020B0604020202020204" pitchFamily="34" charset="0"/>
                <a:hlinkClick r:id="rId4" tooltip="Approfondisci nel Dizionario la gestione separata"/>
              </a:rPr>
              <a:t>gestione separata</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dell'Inps nonché delle gestioni sostitutive ed esclusive dell'AGO (sono fuori le </a:t>
            </a:r>
            <a:r>
              <a:rPr kumimoji="0" lang="it-IT" altLang="it-IT" sz="1200" b="0" i="0" u="sng" strike="noStrike" cap="none" normalizeH="0" baseline="0" dirty="0">
                <a:ln>
                  <a:noFill/>
                </a:ln>
                <a:solidFill>
                  <a:srgbClr val="FF7808"/>
                </a:solidFill>
                <a:effectLst/>
                <a:latin typeface="Arial" panose="020B0604020202020204" pitchFamily="34" charset="0"/>
                <a:cs typeface="Arial" panose="020B0604020202020204" pitchFamily="34" charset="0"/>
                <a:hlinkClick r:id="rId5" tooltip="Appronfondisci nel dizionario le casse di previdenza privata"/>
              </a:rPr>
              <a:t>casse professionali</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200"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Trattamento di Fine Servizio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 il pubblico impiego che accede alla quota 100 è prevista una dilazione nel pagamento della buonuscita rispetto ai termini ordinari. La penalità è parzialmente compensata dalla possibilità di conseguire un anticipo della buonuscita per un importo sino a 45 mila euro tramite il sistema bancario (</a:t>
            </a:r>
            <a:r>
              <a:rPr kumimoji="0" lang="it-IT" altLang="it-IT" sz="1200" b="0" i="0" u="sng" strike="noStrike" cap="none" normalizeH="0" baseline="0" dirty="0">
                <a:ln>
                  <a:noFill/>
                </a:ln>
                <a:solidFill>
                  <a:srgbClr val="FF7808"/>
                </a:solidFill>
                <a:effectLst/>
                <a:latin typeface="Arial" panose="020B0604020202020204" pitchFamily="34" charset="0"/>
                <a:cs typeface="Arial" panose="020B0604020202020204" pitchFamily="34" charset="0"/>
                <a:hlinkClick r:id="rId6"/>
              </a:rPr>
              <a:t>qui i dettagli</a:t>
            </a: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it-IT" altLang="it-IT" sz="800" b="0" i="0" u="none" strike="noStrike" cap="none" normalizeH="0" baseline="0" dirty="0">
              <a:ln>
                <a:noFill/>
              </a:ln>
              <a:solidFill>
                <a:schemeClr val="tx1"/>
              </a:solidFill>
              <a:effectLst/>
            </a:endParaRPr>
          </a:p>
        </p:txBody>
      </p:sp>
      <p:sp>
        <p:nvSpPr>
          <p:cNvPr id="3" name="Rettangolo 2">
            <a:extLst>
              <a:ext uri="{FF2B5EF4-FFF2-40B4-BE49-F238E27FC236}">
                <a16:creationId xmlns:a16="http://schemas.microsoft.com/office/drawing/2014/main" id="{F67D048B-3793-4152-821E-FDC8C4E0CCC6}"/>
              </a:ext>
            </a:extLst>
          </p:cNvPr>
          <p:cNvSpPr/>
          <p:nvPr/>
        </p:nvSpPr>
        <p:spPr>
          <a:xfrm>
            <a:off x="208327" y="5537354"/>
            <a:ext cx="11775345" cy="523220"/>
          </a:xfrm>
          <a:prstGeom prst="rect">
            <a:avLst/>
          </a:prstGeom>
        </p:spPr>
        <p:txBody>
          <a:bodyPr wrap="square">
            <a:spAutoFit/>
          </a:bodyPr>
          <a:lstStyle/>
          <a:p>
            <a:pPr algn="ctr"/>
            <a:r>
              <a:rPr lang="it-IT" altLang="it-IT" sz="1400" dirty="0">
                <a:solidFill>
                  <a:srgbClr val="000000"/>
                </a:solidFill>
                <a:latin typeface="Arial" panose="020B0604020202020204" pitchFamily="34" charset="0"/>
                <a:cs typeface="Arial" panose="020B0604020202020204" pitchFamily="34" charset="0"/>
              </a:rPr>
              <a:t>Come si nota la rigidità del mix tra età anagrafica e contributiva comporta, ad esempio, che un assicurato con 36 anni di contributi e 64 anni di età pur avendo matematicamente raggiunto la quota 100 dovrà attendere almeno altri due anni per poter guadagnare l'uscita. </a:t>
            </a:r>
            <a:endParaRPr lang="it-IT" sz="1400" dirty="0"/>
          </a:p>
        </p:txBody>
      </p:sp>
      <p:pic>
        <p:nvPicPr>
          <p:cNvPr id="4" name="Picture 11" descr="Risultati immagini per LOGO PATRONATO INPAL">
            <a:extLst>
              <a:ext uri="{FF2B5EF4-FFF2-40B4-BE49-F238E27FC236}">
                <a16:creationId xmlns:a16="http://schemas.microsoft.com/office/drawing/2014/main" id="{44CA9347-57DA-452C-ACCE-23178EB131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5869" y="5991761"/>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406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7F33C-88EC-4625-84A2-676F5998EC89}"/>
              </a:ext>
            </a:extLst>
          </p:cNvPr>
          <p:cNvSpPr>
            <a:spLocks noChangeArrowheads="1"/>
          </p:cNvSpPr>
          <p:nvPr/>
        </p:nvSpPr>
        <p:spPr bwMode="auto">
          <a:xfrm rot="10800000" flipV="1">
            <a:off x="866888" y="830853"/>
            <a:ext cx="10209376" cy="57554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400" b="0" i="0" u="none" strike="noStrike" cap="none" normalizeH="0" baseline="0" dirty="0">
                <a:ln>
                  <a:noFill/>
                </a:ln>
                <a:solidFill>
                  <a:srgbClr val="000000"/>
                </a:solidFill>
                <a:effectLst/>
                <a:cs typeface="Arial" panose="020B0604020202020204" pitchFamily="34" charset="0"/>
              </a:rPr>
              <a:t>L’</a:t>
            </a:r>
            <a:r>
              <a:rPr kumimoji="0" lang="it-IT" altLang="it-IT" sz="4400" b="0" i="0" u="sng" strike="noStrike" cap="none" normalizeH="0" baseline="0" dirty="0">
                <a:ln>
                  <a:noFill/>
                </a:ln>
                <a:solidFill>
                  <a:srgbClr val="FF7808"/>
                </a:solidFill>
                <a:effectLst/>
                <a:cs typeface="Arial" panose="020B0604020202020204" pitchFamily="34" charset="0"/>
              </a:rPr>
              <a:t>APE </a:t>
            </a:r>
            <a:r>
              <a:rPr kumimoji="0" lang="it-IT" altLang="it-IT" sz="4400" b="0" i="0" u="none" strike="noStrike" cap="none" normalizeH="0" baseline="0" dirty="0">
                <a:ln>
                  <a:noFill/>
                </a:ln>
                <a:solidFill>
                  <a:srgbClr val="000000"/>
                </a:solidFill>
                <a:effectLst/>
                <a:cs typeface="Arial" panose="020B0604020202020204" pitchFamily="34" charset="0"/>
              </a:rPr>
              <a:t>agevolato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4400" b="0" i="0" u="none" strike="noStrike" cap="none" normalizeH="0" baseline="0" dirty="0">
                <a:ln>
                  <a:noFill/>
                </a:ln>
                <a:solidFill>
                  <a:srgbClr val="000000"/>
                </a:solidFill>
                <a:effectLst/>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è un sussidio economico introdotto che accompagna al raggiungimento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 della </a:t>
            </a:r>
            <a:r>
              <a:rPr kumimoji="0" lang="it-IT" altLang="it-IT" sz="2000" b="0" i="0" u="sng" strike="noStrike" cap="none" normalizeH="0" baseline="0" dirty="0">
                <a:ln>
                  <a:noFill/>
                </a:ln>
                <a:solidFill>
                  <a:srgbClr val="FF7808"/>
                </a:solidFill>
                <a:effectLst/>
                <a:cs typeface="Arial" panose="020B0604020202020204" pitchFamily="34" charset="0"/>
                <a:hlinkClick r:id="rId2" tooltip="Approfondisci sulla Pensione di Vecchiaia"/>
              </a:rPr>
              <a:t>pensione di vecchiaia</a:t>
            </a:r>
            <a:r>
              <a:rPr kumimoji="0" lang="it-IT" altLang="it-IT" sz="2000" b="0" i="0" u="none" strike="noStrike" cap="none" normalizeH="0" baseline="0" dirty="0">
                <a:ln>
                  <a:noFill/>
                </a:ln>
                <a:solidFill>
                  <a:srgbClr val="000000"/>
                </a:solidFill>
                <a:effectLst/>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0000"/>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a condizione di avere raggiunto il</a:t>
            </a:r>
            <a:r>
              <a:rPr kumimoji="0" lang="it-IT" altLang="it-IT" sz="2000" b="1" i="0" u="none" strike="noStrike" cap="none" normalizeH="0" baseline="0" dirty="0">
                <a:ln>
                  <a:noFill/>
                </a:ln>
                <a:solidFill>
                  <a:srgbClr val="000000"/>
                </a:solidFill>
                <a:effectLst/>
                <a:cs typeface="Arial" panose="020B0604020202020204" pitchFamily="34" charset="0"/>
              </a:rPr>
              <a:t> 63° anno di età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unitamente ad almeno </a:t>
            </a:r>
            <a:r>
              <a:rPr kumimoji="0" lang="it-IT" altLang="it-IT" sz="2000" b="1" i="1" u="none" strike="noStrike" cap="none" normalizeH="0" baseline="0" dirty="0">
                <a:ln>
                  <a:noFill/>
                </a:ln>
                <a:solidFill>
                  <a:srgbClr val="000000"/>
                </a:solidFill>
                <a:effectLst/>
                <a:cs typeface="Arial" panose="020B0604020202020204" pitchFamily="34" charset="0"/>
              </a:rPr>
              <a:t>30 </a:t>
            </a:r>
            <a:r>
              <a:rPr kumimoji="0" lang="it-IT" altLang="it-IT" sz="2000" u="none" strike="noStrike" cap="none" normalizeH="0" baseline="0" dirty="0">
                <a:ln>
                  <a:noFill/>
                </a:ln>
                <a:solidFill>
                  <a:srgbClr val="000000"/>
                </a:solidFill>
                <a:effectLst/>
                <a:cs typeface="Arial" panose="020B0604020202020204" pitchFamily="34" charset="0"/>
              </a:rPr>
              <a:t>o</a:t>
            </a:r>
            <a:r>
              <a:rPr kumimoji="0" lang="it-IT" altLang="it-IT" sz="2000" b="1" i="1" u="none" strike="noStrike" cap="none" normalizeH="0" baseline="0" dirty="0">
                <a:ln>
                  <a:noFill/>
                </a:ln>
                <a:solidFill>
                  <a:srgbClr val="000000"/>
                </a:solidFill>
                <a:effectLst/>
                <a:cs typeface="Arial" panose="020B0604020202020204" pitchFamily="34" charset="0"/>
              </a:rPr>
              <a:t> 36 </a:t>
            </a:r>
            <a:r>
              <a:rPr kumimoji="0" lang="it-IT" altLang="it-IT" sz="2000" b="0" i="0" u="none" strike="noStrike" cap="none" normalizeH="0" baseline="0" dirty="0">
                <a:ln>
                  <a:noFill/>
                </a:ln>
                <a:solidFill>
                  <a:srgbClr val="000000"/>
                </a:solidFill>
                <a:effectLst/>
                <a:cs typeface="Arial" panose="020B0604020202020204" pitchFamily="34" charset="0"/>
              </a:rPr>
              <a:t>anni di contributi.</a:t>
            </a:r>
            <a:br>
              <a:rPr kumimoji="0" lang="it-IT" altLang="it-IT" sz="2000" b="1" i="0" u="none" strike="noStrike" cap="none" normalizeH="0" baseline="0" dirty="0">
                <a:ln>
                  <a:noFill/>
                </a:ln>
                <a:solidFill>
                  <a:srgbClr val="000000"/>
                </a:solidFill>
                <a:effectLst/>
                <a:cs typeface="Arial" panose="020B0604020202020204" pitchFamily="34" charset="0"/>
              </a:rPr>
            </a:br>
            <a:endParaRPr kumimoji="0" lang="it-IT" altLang="it-IT"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individuata in base a </a:t>
            </a:r>
            <a:r>
              <a:rPr kumimoji="0" lang="it-IT" altLang="it-IT" sz="2000" b="1" i="0" u="none" strike="noStrike" cap="none" normalizeH="0" baseline="0" dirty="0">
                <a:ln>
                  <a:noFill/>
                </a:ln>
                <a:solidFill>
                  <a:srgbClr val="000000"/>
                </a:solidFill>
                <a:effectLst/>
                <a:cs typeface="Arial" panose="020B0604020202020204" pitchFamily="34" charset="0"/>
              </a:rPr>
              <a:t>quattro specifici</a:t>
            </a:r>
            <a:r>
              <a:rPr kumimoji="0" lang="it-IT" altLang="it-IT" sz="2000" b="0" i="0" u="none" strike="noStrike" cap="none" normalizeH="0" baseline="0" dirty="0">
                <a:ln>
                  <a:noFill/>
                </a:ln>
                <a:solidFill>
                  <a:srgbClr val="000000"/>
                </a:solidFill>
                <a:effectLst/>
                <a:cs typeface="Arial" panose="020B0604020202020204" pitchFamily="34" charset="0"/>
              </a:rPr>
              <a:t> profili di tutela: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disoccupati,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invalidi,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soggetti che assistono parenti disabili,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addetti a mansioni cd. Gravose.</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2000" b="0" i="0" u="none" strike="noStrike" cap="none" normalizeH="0" baseline="0" dirty="0">
                <a:ln>
                  <a:noFill/>
                </a:ln>
                <a:solidFill>
                  <a:srgbClr val="000000"/>
                </a:solidFill>
                <a:effectLst/>
                <a:cs typeface="Arial" panose="020B0604020202020204" pitchFamily="34" charset="0"/>
              </a:rPr>
            </a:br>
            <a:endParaRPr kumimoji="0" lang="it-IT" altLang="it-IT" sz="2000" b="0" i="0" u="none" strike="noStrike" cap="none" normalizeH="0" baseline="0" dirty="0">
              <a:ln>
                <a:noFill/>
              </a:ln>
              <a:solidFill>
                <a:schemeClr val="tx1"/>
              </a:solidFill>
              <a:effectLst/>
            </a:endParaRPr>
          </a:p>
          <a:p>
            <a:pPr lvl="0" algn="ctr" defTabSz="914400"/>
            <a:r>
              <a:rPr lang="it-IT" altLang="it-IT" sz="1600" dirty="0">
                <a:solidFill>
                  <a:srgbClr val="FF0000"/>
                </a:solidFill>
                <a:cs typeface="Arial" panose="020B0604020202020204" pitchFamily="34" charset="0"/>
              </a:rPr>
              <a:t>Tra le condizioni per la sua concessione spicca, tra l'altro, la </a:t>
            </a:r>
            <a:r>
              <a:rPr lang="it-IT" altLang="it-IT" sz="1600" b="1" dirty="0">
                <a:solidFill>
                  <a:srgbClr val="FF0000"/>
                </a:solidFill>
                <a:cs typeface="Arial" panose="020B0604020202020204" pitchFamily="34" charset="0"/>
              </a:rPr>
              <a:t>necessaria residenza in Italia</a:t>
            </a:r>
            <a:r>
              <a:rPr lang="it-IT" altLang="it-IT" sz="1600" dirty="0">
                <a:solidFill>
                  <a:srgbClr val="FF0000"/>
                </a:solidFill>
                <a:cs typeface="Arial" panose="020B0604020202020204" pitchFamily="34" charset="0"/>
              </a:rPr>
              <a:t> del </a:t>
            </a:r>
            <a:r>
              <a:rPr lang="it-IT" altLang="it-IT" sz="1600" dirty="0" err="1">
                <a:solidFill>
                  <a:srgbClr val="FF0000"/>
                </a:solidFill>
                <a:cs typeface="Arial" panose="020B0604020202020204" pitchFamily="34" charset="0"/>
              </a:rPr>
              <a:t>beneficiariio</a:t>
            </a:r>
            <a:r>
              <a:rPr lang="it-IT" altLang="it-IT" sz="1600" dirty="0">
                <a:solidFill>
                  <a:srgbClr val="FF0000"/>
                </a:solidFill>
                <a:cs typeface="Arial" panose="020B0604020202020204" pitchFamily="34" charset="0"/>
              </a:rPr>
              <a:t>. </a:t>
            </a:r>
            <a:br>
              <a:rPr kumimoji="0" lang="it-IT" altLang="it-IT" sz="1000" b="0" i="0" u="none" strike="noStrike" cap="none" normalizeH="0" baseline="0" dirty="0">
                <a:ln>
                  <a:noFill/>
                </a:ln>
                <a:solidFill>
                  <a:schemeClr val="tx1"/>
                </a:solidFill>
                <a:effectLst/>
              </a:rPr>
            </a:br>
            <a:endParaRPr kumimoji="0" lang="it-IT" altLang="it-IT" sz="1000" b="0" i="0" u="none" strike="noStrike" cap="none" normalizeH="0" baseline="0" dirty="0">
              <a:ln>
                <a:noFill/>
              </a:ln>
              <a:solidFill>
                <a:schemeClr val="tx1"/>
              </a:solidFill>
              <a:effectLst/>
            </a:endParaRPr>
          </a:p>
        </p:txBody>
      </p:sp>
      <p:pic>
        <p:nvPicPr>
          <p:cNvPr id="3" name="Picture 11" descr="Risultati immagini per LOGO PATRONATO INPAL">
            <a:extLst>
              <a:ext uri="{FF2B5EF4-FFF2-40B4-BE49-F238E27FC236}">
                <a16:creationId xmlns:a16="http://schemas.microsoft.com/office/drawing/2014/main" id="{C2883C25-6332-490B-BECE-747408B3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879" y="6063052"/>
            <a:ext cx="1456465" cy="75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790678"/>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3DA07C5-8C0B-4414-A468-9EF1C63BF7FC}"/>
              </a:ext>
            </a:extLst>
          </p:cNvPr>
          <p:cNvSpPr/>
          <p:nvPr/>
        </p:nvSpPr>
        <p:spPr>
          <a:xfrm>
            <a:off x="562061" y="2297410"/>
            <a:ext cx="10721131" cy="3354765"/>
          </a:xfrm>
          <a:prstGeom prst="rect">
            <a:avLst/>
          </a:prstGeom>
        </p:spPr>
        <p:txBody>
          <a:bodyPr wrap="square">
            <a:spAutoFit/>
          </a:bodyPr>
          <a:lstStyle/>
          <a:p>
            <a:pPr lvl="0" algn="ctr" defTabSz="914400" eaLnBrk="0" fontAlgn="base" hangingPunct="0">
              <a:spcBef>
                <a:spcPct val="0"/>
              </a:spcBef>
              <a:spcAft>
                <a:spcPct val="0"/>
              </a:spcAft>
            </a:pPr>
            <a:r>
              <a:rPr lang="it-IT" altLang="it-IT" sz="3200" b="1" dirty="0">
                <a:solidFill>
                  <a:srgbClr val="000000"/>
                </a:solidFill>
                <a:latin typeface="Arial" panose="020B0604020202020204" pitchFamily="34" charset="0"/>
                <a:cs typeface="Arial" panose="020B0604020202020204" pitchFamily="34" charset="0"/>
              </a:rPr>
              <a:t>Disoccupati</a:t>
            </a: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l'Ape sociale può essere concesso ai lavoratori dipendenti che si trovano in </a:t>
            </a:r>
            <a:r>
              <a:rPr lang="it-IT" altLang="it-IT" u="sng" dirty="0">
                <a:solidFill>
                  <a:srgbClr val="FF7808"/>
                </a:solidFill>
                <a:latin typeface="Arial" panose="020B0604020202020204" pitchFamily="34" charset="0"/>
                <a:cs typeface="Arial" panose="020B0604020202020204" pitchFamily="34" charset="0"/>
                <a:hlinkClick r:id="rId2" tooltip="Approfondisci circa le regole per accertare lo stato di disoccupazione"/>
              </a:rPr>
              <a:t>stato di disoccupazione</a:t>
            </a:r>
            <a:r>
              <a:rPr lang="it-IT" altLang="it-IT" dirty="0">
                <a:solidFill>
                  <a:srgbClr val="000000"/>
                </a:solidFill>
                <a:latin typeface="Arial" panose="020B0604020202020204" pitchFamily="34" charset="0"/>
                <a:cs typeface="Arial" panose="020B0604020202020204" pitchFamily="34" charset="0"/>
              </a:rPr>
              <a:t> a seguito di cessazione del rapporto di lavoro per licenziamento, anche collettivo, dimissioni per giusta causa o risoluzione consensuale nell'ambito della procedura di conciliazione obbligatoria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Dal 1° gennaio 2018 sono stati inclusi anche i lavoratori la cui disoccupazione sia conseguenza della scadenza di un contratto a termine a condizione che nei </a:t>
            </a:r>
            <a:r>
              <a:rPr lang="it-IT" altLang="it-IT" b="1" dirty="0">
                <a:solidFill>
                  <a:srgbClr val="000000"/>
                </a:solidFill>
                <a:latin typeface="Arial" panose="020B0604020202020204" pitchFamily="34" charset="0"/>
                <a:cs typeface="Arial" panose="020B0604020202020204" pitchFamily="34" charset="0"/>
              </a:rPr>
              <a:t>tre anni precedenti</a:t>
            </a:r>
            <a:r>
              <a:rPr lang="it-IT" altLang="it-IT" dirty="0">
                <a:solidFill>
                  <a:srgbClr val="000000"/>
                </a:solidFill>
                <a:latin typeface="Arial" panose="020B0604020202020204" pitchFamily="34" charset="0"/>
                <a:cs typeface="Arial" panose="020B0604020202020204" pitchFamily="34" charset="0"/>
              </a:rPr>
              <a:t> la cessazione del rapporto, </a:t>
            </a:r>
            <a:r>
              <a:rPr lang="it-IT" altLang="it-IT" b="1" dirty="0">
                <a:solidFill>
                  <a:srgbClr val="000000"/>
                </a:solidFill>
                <a:latin typeface="Arial" panose="020B0604020202020204" pitchFamily="34" charset="0"/>
                <a:cs typeface="Arial" panose="020B0604020202020204" pitchFamily="34" charset="0"/>
              </a:rPr>
              <a:t>abbiano avuto periodi di lavoro dipendente per almeno 18 mesi.</a:t>
            </a:r>
            <a:r>
              <a:rPr lang="it-IT" altLang="it-IT"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Oltre a trovarsi in </a:t>
            </a:r>
            <a:r>
              <a:rPr lang="it-IT" altLang="it-IT" u="sng" dirty="0">
                <a:solidFill>
                  <a:srgbClr val="FF7808"/>
                </a:solidFill>
                <a:latin typeface="Arial" panose="020B0604020202020204" pitchFamily="34" charset="0"/>
                <a:cs typeface="Arial" panose="020B0604020202020204" pitchFamily="34" charset="0"/>
                <a:hlinkClick r:id="rId2" tooltip="Approfondisci circa le regole per accertare lo stato di disoccupazione"/>
              </a:rPr>
              <a:t>stato di disoccupazione</a:t>
            </a:r>
            <a:r>
              <a:rPr lang="it-IT" altLang="it-IT" dirty="0">
                <a:solidFill>
                  <a:srgbClr val="000000"/>
                </a:solidFill>
                <a:latin typeface="Arial" panose="020B0604020202020204" pitchFamily="34" charset="0"/>
                <a:cs typeface="Arial" panose="020B0604020202020204" pitchFamily="34" charset="0"/>
              </a:rPr>
              <a:t> a seguito dei predetti eventi è necessario, altresì, che il lavoratore </a:t>
            </a:r>
            <a:r>
              <a:rPr lang="it-IT" altLang="it-IT" b="1" i="1" u="sng" dirty="0">
                <a:solidFill>
                  <a:srgbClr val="000000"/>
                </a:solidFill>
                <a:latin typeface="Arial" panose="020B0604020202020204" pitchFamily="34" charset="0"/>
                <a:cs typeface="Arial" panose="020B0604020202020204" pitchFamily="34" charset="0"/>
              </a:rPr>
              <a:t>abbia concluso integralmente la prestazione per la disoccupazione spettante </a:t>
            </a:r>
            <a:endParaRPr lang="it-IT" altLang="it-IT" u="sng" dirty="0">
              <a:solidFill>
                <a:srgbClr val="FF7808"/>
              </a:solidFill>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6A5560D6-2D1F-43D8-B094-0B58278A5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9958" y="6014908"/>
            <a:ext cx="1446468" cy="75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948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1E0B6E9-9449-4D4B-A41C-24D5239D18A0}"/>
              </a:ext>
            </a:extLst>
          </p:cNvPr>
          <p:cNvSpPr/>
          <p:nvPr/>
        </p:nvSpPr>
        <p:spPr>
          <a:xfrm>
            <a:off x="276837" y="335846"/>
            <a:ext cx="11039912" cy="5509200"/>
          </a:xfrm>
          <a:prstGeom prst="rect">
            <a:avLst/>
          </a:prstGeom>
        </p:spPr>
        <p:txBody>
          <a:bodyPr wrap="square">
            <a:spAutoFit/>
          </a:bodyPr>
          <a:lstStyle/>
          <a:p>
            <a:pPr lvl="0" algn="ctr" defTabSz="914400" eaLnBrk="0" fontAlgn="base" hangingPunct="0">
              <a:spcBef>
                <a:spcPct val="0"/>
              </a:spcBef>
              <a:spcAft>
                <a:spcPct val="0"/>
              </a:spcAft>
            </a:pPr>
            <a:endParaRPr lang="it-IT" altLang="it-IT" u="sng" dirty="0">
              <a:solidFill>
                <a:srgbClr val="FF7808"/>
              </a:solidFill>
              <a:cs typeface="Arial" panose="020B0604020202020204" pitchFamily="34" charset="0"/>
            </a:endParaRPr>
          </a:p>
          <a:p>
            <a:pPr lvl="0" algn="ctr" defTabSz="914400" eaLnBrk="0" fontAlgn="base" hangingPunct="0">
              <a:spcBef>
                <a:spcPct val="0"/>
              </a:spcBef>
              <a:spcAft>
                <a:spcPct val="0"/>
              </a:spcAft>
            </a:pPr>
            <a:r>
              <a:rPr lang="it-IT" altLang="it-IT" sz="3600" b="1" dirty="0" err="1">
                <a:solidFill>
                  <a:srgbClr val="000000"/>
                </a:solidFill>
                <a:latin typeface="Arial" panose="020B0604020202020204" pitchFamily="34" charset="0"/>
                <a:cs typeface="Arial" panose="020B0604020202020204" pitchFamily="34" charset="0"/>
              </a:rPr>
              <a:t>Caregivers</a:t>
            </a:r>
            <a:r>
              <a:rPr lang="it-IT" altLang="it-IT" sz="3600" b="1"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L'Ape sociale può essere concesso ai lavoratori dipendenti o autonomi che assistono, al momento della richiesta e da almeno sei mesi, il coniuge o un parente di primo grado </a:t>
            </a:r>
            <a:r>
              <a:rPr lang="it-IT" altLang="it-IT" b="1" dirty="0">
                <a:solidFill>
                  <a:srgbClr val="000000"/>
                </a:solidFill>
                <a:latin typeface="Arial" panose="020B0604020202020204" pitchFamily="34" charset="0"/>
                <a:cs typeface="Arial" panose="020B0604020202020204" pitchFamily="34" charset="0"/>
              </a:rPr>
              <a:t>convivente</a:t>
            </a:r>
            <a:r>
              <a:rPr lang="it-IT" altLang="it-IT" dirty="0">
                <a:solidFill>
                  <a:srgbClr val="000000"/>
                </a:solidFill>
                <a:latin typeface="Arial" panose="020B0604020202020204" pitchFamily="34" charset="0"/>
                <a:cs typeface="Arial" panose="020B0604020202020204" pitchFamily="34" charset="0"/>
              </a:rPr>
              <a:t> con handicap in situazione di gravità ai sensi dell’articolo 3, comma 3, della legge 5 febbraio 1992, n. 104. </a:t>
            </a:r>
          </a:p>
          <a:p>
            <a:pPr lvl="0" algn="ctr" defTabSz="914400" eaLnBrk="0" fontAlgn="base" hangingPunct="0">
              <a:spcBef>
                <a:spcPct val="0"/>
              </a:spcBef>
              <a:spcAft>
                <a:spcPct val="0"/>
              </a:spcAft>
            </a:pPr>
            <a:endParaRPr lang="it-IT" altLang="it-IT"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sz="1400" dirty="0">
                <a:solidFill>
                  <a:srgbClr val="000000"/>
                </a:solidFill>
                <a:latin typeface="Arial" panose="020B0604020202020204" pitchFamily="34" charset="0"/>
                <a:cs typeface="Arial" panose="020B0604020202020204" pitchFamily="34" charset="0"/>
              </a:rPr>
              <a:t>Dal </a:t>
            </a:r>
            <a:r>
              <a:rPr lang="it-IT" altLang="it-IT" sz="1400" b="1" dirty="0">
                <a:solidFill>
                  <a:srgbClr val="000000"/>
                </a:solidFill>
                <a:latin typeface="Arial" panose="020B0604020202020204" pitchFamily="34" charset="0"/>
                <a:cs typeface="Arial" panose="020B0604020202020204" pitchFamily="34" charset="0"/>
              </a:rPr>
              <a:t>1° gennaio 2018</a:t>
            </a:r>
            <a:r>
              <a:rPr lang="it-IT" altLang="it-IT" sz="1400" dirty="0">
                <a:solidFill>
                  <a:srgbClr val="000000"/>
                </a:solidFill>
                <a:latin typeface="Arial" panose="020B0604020202020204" pitchFamily="34" charset="0"/>
                <a:cs typeface="Arial" panose="020B0604020202020204" pitchFamily="34" charset="0"/>
              </a:rPr>
              <a:t>, a seguito di un correttivo inserito nella legge di bilancio 2018, sono stati inclusi anche i soggetti che assistono, un parente o un affine di</a:t>
            </a:r>
            <a:r>
              <a:rPr lang="it-IT" altLang="it-IT" sz="1400" b="1" dirty="0">
                <a:solidFill>
                  <a:srgbClr val="000000"/>
                </a:solidFill>
                <a:latin typeface="Arial" panose="020B0604020202020204" pitchFamily="34" charset="0"/>
                <a:cs typeface="Arial" panose="020B0604020202020204" pitchFamily="34" charset="0"/>
              </a:rPr>
              <a:t> secondo grado</a:t>
            </a:r>
            <a:r>
              <a:rPr lang="it-IT" altLang="it-IT" sz="1400" dirty="0">
                <a:solidFill>
                  <a:srgbClr val="000000"/>
                </a:solidFill>
                <a:latin typeface="Arial" panose="020B0604020202020204" pitchFamily="34" charset="0"/>
                <a:cs typeface="Arial" panose="020B0604020202020204" pitchFamily="34" charset="0"/>
              </a:rPr>
              <a:t> convivente qualora i genitori o il coniuge della persona con handicap in situazione di gravità abbiano compiuto i settanta anni di età oppure siano anch'essi affetti da patologie invalidanti o siano deceduti o mancanti</a:t>
            </a:r>
            <a:r>
              <a:rPr lang="it-IT" altLang="it-IT"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sz="3600" b="1" dirty="0">
                <a:solidFill>
                  <a:srgbClr val="000000"/>
                </a:solidFill>
                <a:latin typeface="Arial" panose="020B0604020202020204" pitchFamily="34" charset="0"/>
                <a:cs typeface="Arial" panose="020B0604020202020204" pitchFamily="34" charset="0"/>
              </a:rPr>
              <a:t>Invalidi</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L'Ape sociale può essere concesso ai lavoratori dipendenti o autonomi con una riduzione della capacità lavorativa, accertata dalle competenti commissioni per il riconoscimento dell’invalidità civile, </a:t>
            </a:r>
            <a:r>
              <a:rPr lang="it-IT" altLang="it-IT" b="1" dirty="0">
                <a:solidFill>
                  <a:srgbClr val="000000"/>
                </a:solidFill>
                <a:latin typeface="Arial" panose="020B0604020202020204" pitchFamily="34" charset="0"/>
                <a:cs typeface="Arial" panose="020B0604020202020204" pitchFamily="34" charset="0"/>
              </a:rPr>
              <a:t>superiore o uguale al 74 per cento</a:t>
            </a:r>
            <a:r>
              <a:rPr lang="it-IT" altLang="it-IT" dirty="0">
                <a:solidFill>
                  <a:srgbClr val="000000"/>
                </a:solidFill>
                <a:latin typeface="Arial" panose="020B0604020202020204" pitchFamily="34" charset="0"/>
                <a:cs typeface="Arial" panose="020B0604020202020204" pitchFamily="34" charset="0"/>
              </a:rPr>
              <a:t> </a:t>
            </a:r>
            <a:r>
              <a:rPr lang="it-IT" altLang="it-IT" b="1" dirty="0">
                <a:solidFill>
                  <a:srgbClr val="000000"/>
                </a:solidFill>
                <a:latin typeface="Arial" panose="020B0604020202020204" pitchFamily="34" charset="0"/>
                <a:cs typeface="Arial" panose="020B0604020202020204" pitchFamily="34" charset="0"/>
              </a:rPr>
              <a:t>da almeno tre mesi.</a:t>
            </a:r>
            <a:endParaRPr lang="it-IT" altLang="it-IT" dirty="0">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5797CDFE-FB64-4C90-92FD-9E646EA79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9517" y="6006518"/>
            <a:ext cx="1317550" cy="68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7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0B60347-65D7-4074-B3B4-44B9FFB97B18}"/>
              </a:ext>
            </a:extLst>
          </p:cNvPr>
          <p:cNvSpPr/>
          <p:nvPr/>
        </p:nvSpPr>
        <p:spPr>
          <a:xfrm>
            <a:off x="167780" y="-6450627"/>
            <a:ext cx="11685864" cy="4801314"/>
          </a:xfrm>
          <a:prstGeom prst="rect">
            <a:avLst/>
          </a:prstGeom>
        </p:spPr>
        <p:txBody>
          <a:bodyPr wrap="square">
            <a:spAutoFit/>
          </a:bodyPr>
          <a:lstStyle/>
          <a:p>
            <a:pPr lvl="0" defTabSz="914400" eaLnBrk="0" fontAlgn="base" hangingPunct="0">
              <a:spcBef>
                <a:spcPct val="0"/>
              </a:spcBef>
              <a:spcAft>
                <a:spcPct val="0"/>
              </a:spcAft>
            </a:pPr>
            <a:r>
              <a:rPr lang="it-IT" altLang="it-IT" b="1" dirty="0">
                <a:solidFill>
                  <a:srgbClr val="000000"/>
                </a:solidFill>
                <a:cs typeface="Arial" panose="020B0604020202020204" pitchFamily="34" charset="0"/>
              </a:rPr>
              <a:t>Lavori cd. Gravosi</a:t>
            </a:r>
            <a:br>
              <a:rPr lang="it-IT" altLang="it-IT" dirty="0">
                <a:solidFill>
                  <a:srgbClr val="000000"/>
                </a:solidFill>
                <a:cs typeface="Arial" panose="020B0604020202020204" pitchFamily="34" charset="0"/>
              </a:rPr>
            </a:br>
            <a:r>
              <a:rPr lang="it-IT" altLang="it-IT" dirty="0">
                <a:solidFill>
                  <a:srgbClr val="000000"/>
                </a:solidFill>
                <a:cs typeface="Arial" panose="020B0604020202020204" pitchFamily="34" charset="0"/>
              </a:rPr>
              <a:t>Infine lo strumento può essere concesso ai lavoratori </a:t>
            </a:r>
            <a:r>
              <a:rPr lang="it-IT" altLang="it-IT" b="1" dirty="0">
                <a:solidFill>
                  <a:srgbClr val="000000"/>
                </a:solidFill>
                <a:cs typeface="Arial" panose="020B0604020202020204" pitchFamily="34" charset="0"/>
              </a:rPr>
              <a:t>dipendenti</a:t>
            </a:r>
            <a:r>
              <a:rPr lang="it-IT" altLang="it-IT" dirty="0">
                <a:solidFill>
                  <a:srgbClr val="000000"/>
                </a:solidFill>
                <a:cs typeface="Arial" panose="020B0604020202020204" pitchFamily="34" charset="0"/>
              </a:rPr>
              <a:t> che svolgono una delle professioni elencate nella tavola sottostante (</a:t>
            </a:r>
            <a:r>
              <a:rPr lang="it-IT" altLang="it-IT" u="sng" dirty="0">
                <a:solidFill>
                  <a:srgbClr val="FF7808"/>
                </a:solidFill>
                <a:cs typeface="Arial" panose="020B0604020202020204" pitchFamily="34" charset="0"/>
                <a:hlinkClick r:id="rId2"/>
              </a:rPr>
              <a:t>si veda qui per un riepilogo puntuale</a:t>
            </a:r>
            <a:r>
              <a:rPr lang="it-IT" altLang="it-IT" dirty="0">
                <a:solidFill>
                  <a:srgbClr val="000000"/>
                </a:solidFill>
                <a:cs typeface="Arial" panose="020B0604020202020204" pitchFamily="34" charset="0"/>
              </a:rPr>
              <a:t>). Dal </a:t>
            </a:r>
            <a:r>
              <a:rPr lang="it-IT" altLang="it-IT" b="1" dirty="0">
                <a:solidFill>
                  <a:srgbClr val="000000"/>
                </a:solidFill>
                <a:cs typeface="Arial" panose="020B0604020202020204" pitchFamily="34" charset="0"/>
              </a:rPr>
              <a:t>1° gennaio 2018</a:t>
            </a:r>
            <a:r>
              <a:rPr lang="it-IT" altLang="it-IT" dirty="0">
                <a:solidFill>
                  <a:srgbClr val="000000"/>
                </a:solidFill>
                <a:cs typeface="Arial" panose="020B0604020202020204" pitchFamily="34" charset="0"/>
              </a:rPr>
              <a:t> le professioni definite gravose sono diventate 15 dalle originarie 11 (sono stati inclusi gli operai agricoli, i lavoratori della pesca, i marittimi ed impianti siderurgici); è venuto meno il vincolo della tariffa </a:t>
            </a:r>
            <a:r>
              <a:rPr lang="it-IT" altLang="it-IT" dirty="0" err="1">
                <a:solidFill>
                  <a:srgbClr val="000000"/>
                </a:solidFill>
                <a:cs typeface="Arial" panose="020B0604020202020204" pitchFamily="34" charset="0"/>
              </a:rPr>
              <a:t>inail</a:t>
            </a:r>
            <a:r>
              <a:rPr lang="it-IT" altLang="it-IT" dirty="0">
                <a:solidFill>
                  <a:srgbClr val="000000"/>
                </a:solidFill>
                <a:cs typeface="Arial" panose="020B0604020202020204" pitchFamily="34" charset="0"/>
              </a:rPr>
              <a:t> non inferiore al 17 per mille; si è ampliato il periodo di ricerca della continuità dell'attività gravosa: se sino al 31.12.2017 il lavoratore doveva dimostrare di aver svolto l'attività gravosa per </a:t>
            </a:r>
            <a:r>
              <a:rPr lang="it-IT" altLang="it-IT" b="1" dirty="0">
                <a:solidFill>
                  <a:srgbClr val="000000"/>
                </a:solidFill>
                <a:cs typeface="Arial" panose="020B0604020202020204" pitchFamily="34" charset="0"/>
              </a:rPr>
              <a:t>almeno sei anni negli ultimi sette</a:t>
            </a:r>
            <a:r>
              <a:rPr lang="it-IT" altLang="it-IT" dirty="0">
                <a:solidFill>
                  <a:srgbClr val="000000"/>
                </a:solidFill>
                <a:cs typeface="Arial" panose="020B0604020202020204" pitchFamily="34" charset="0"/>
              </a:rPr>
              <a:t>, dal 1° gennaio 2018, in alternativa al predetto requisito il vincolo si considera soddisfatto anche </a:t>
            </a:r>
            <a:r>
              <a:rPr lang="it-IT" altLang="it-IT" b="1" dirty="0">
                <a:solidFill>
                  <a:srgbClr val="000000"/>
                </a:solidFill>
                <a:cs typeface="Arial" panose="020B0604020202020204" pitchFamily="34" charset="0"/>
              </a:rPr>
              <a:t>con almeno sette anni di attività gravosa negli ultimi dieci. </a:t>
            </a:r>
            <a:endParaRPr lang="it-IT" altLang="it-IT" dirty="0"/>
          </a:p>
          <a:p>
            <a:pPr lvl="0" defTabSz="914400" eaLnBrk="0" fontAlgn="base" hangingPunct="0">
              <a:spcBef>
                <a:spcPct val="0"/>
              </a:spcBef>
              <a:spcAft>
                <a:spcPct val="0"/>
              </a:spcAft>
            </a:pPr>
            <a:r>
              <a:rPr lang="it-IT" altLang="it-IT" b="1" dirty="0">
                <a:solidFill>
                  <a:srgbClr val="000000"/>
                </a:solidFill>
                <a:cs typeface="Arial" panose="020B0604020202020204" pitchFamily="34" charset="0"/>
              </a:rPr>
              <a:t>Il requisito contributivo</a:t>
            </a:r>
            <a:br>
              <a:rPr lang="it-IT" altLang="it-IT" dirty="0">
                <a:solidFill>
                  <a:srgbClr val="000000"/>
                </a:solidFill>
                <a:cs typeface="Arial" panose="020B0604020202020204" pitchFamily="34" charset="0"/>
              </a:rPr>
            </a:br>
            <a:r>
              <a:rPr lang="it-IT" altLang="it-IT" dirty="0">
                <a:solidFill>
                  <a:srgbClr val="000000"/>
                </a:solidFill>
                <a:cs typeface="Arial" panose="020B0604020202020204" pitchFamily="34" charset="0"/>
              </a:rPr>
              <a:t>Anche nel 2019 l'Ape sociale si conferma un intervento di natura selettiva, in quanto rivolto </a:t>
            </a:r>
            <a:r>
              <a:rPr lang="it-IT" altLang="it-IT" b="1" dirty="0">
                <a:solidFill>
                  <a:srgbClr val="000000"/>
                </a:solidFill>
                <a:cs typeface="Arial" panose="020B0604020202020204" pitchFamily="34" charset="0"/>
              </a:rPr>
              <a:t>solo</a:t>
            </a:r>
            <a:r>
              <a:rPr lang="it-IT" altLang="it-IT" dirty="0">
                <a:solidFill>
                  <a:srgbClr val="000000"/>
                </a:solidFill>
                <a:cs typeface="Arial" panose="020B0604020202020204" pitchFamily="34" charset="0"/>
              </a:rPr>
              <a:t> ad alcune platee di lavoratori che rispettino particolari caratteristiche. Per accedere all'Ape sociale bisogna, inoltre, soddisfare un minimo di </a:t>
            </a:r>
            <a:r>
              <a:rPr lang="it-IT" altLang="it-IT" b="1" dirty="0">
                <a:solidFill>
                  <a:srgbClr val="000000"/>
                </a:solidFill>
                <a:cs typeface="Arial" panose="020B0604020202020204" pitchFamily="34" charset="0"/>
              </a:rPr>
              <a:t>30 anni di contributi</a:t>
            </a:r>
            <a:r>
              <a:rPr lang="it-IT" altLang="it-IT" dirty="0">
                <a:solidFill>
                  <a:srgbClr val="000000"/>
                </a:solidFill>
                <a:cs typeface="Arial" panose="020B0604020202020204" pitchFamily="34" charset="0"/>
              </a:rPr>
              <a:t> che diventano </a:t>
            </a:r>
            <a:r>
              <a:rPr lang="it-IT" altLang="it-IT" b="1" dirty="0">
                <a:solidFill>
                  <a:srgbClr val="000000"/>
                </a:solidFill>
                <a:cs typeface="Arial" panose="020B0604020202020204" pitchFamily="34" charset="0"/>
              </a:rPr>
              <a:t>36 anni</a:t>
            </a:r>
            <a:r>
              <a:rPr lang="it-IT" altLang="it-IT" dirty="0">
                <a:solidFill>
                  <a:srgbClr val="000000"/>
                </a:solidFill>
                <a:cs typeface="Arial" panose="020B0604020202020204" pitchFamily="34" charset="0"/>
              </a:rPr>
              <a:t> per i lavoratori impiegati nelle attività gravose appena citate. Dal 1° gennaio 2018, però, le lavoratrici madri hanno </a:t>
            </a:r>
            <a:r>
              <a:rPr lang="it-IT" altLang="it-IT" b="1" dirty="0">
                <a:solidFill>
                  <a:srgbClr val="000000"/>
                </a:solidFill>
                <a:cs typeface="Arial" panose="020B0604020202020204" pitchFamily="34" charset="0"/>
              </a:rPr>
              <a:t>uno sconto di un anno per ogni figlio</a:t>
            </a:r>
            <a:r>
              <a:rPr lang="it-IT" altLang="it-IT" dirty="0">
                <a:solidFill>
                  <a:srgbClr val="000000"/>
                </a:solidFill>
                <a:cs typeface="Arial" panose="020B0604020202020204" pitchFamily="34" charset="0"/>
              </a:rPr>
              <a:t> entro un massimo di due anni: una madre con due figli potrà dunque accedere al beneficio con 28 anni di contributi </a:t>
            </a:r>
            <a:r>
              <a:rPr lang="it-IT" altLang="it-IT" dirty="0" err="1">
                <a:solidFill>
                  <a:srgbClr val="000000"/>
                </a:solidFill>
                <a:cs typeface="Arial" panose="020B0604020202020204" pitchFamily="34" charset="0"/>
              </a:rPr>
              <a:t>anzichè</a:t>
            </a:r>
            <a:r>
              <a:rPr lang="it-IT" altLang="it-IT" dirty="0">
                <a:solidFill>
                  <a:srgbClr val="000000"/>
                </a:solidFill>
                <a:cs typeface="Arial" panose="020B0604020202020204" pitchFamily="34" charset="0"/>
              </a:rPr>
              <a:t> 30 (34 nei lavori cd. gravosi). La misura </a:t>
            </a:r>
            <a:r>
              <a:rPr lang="it-IT" altLang="it-IT" b="1" dirty="0">
                <a:solidFill>
                  <a:srgbClr val="000000"/>
                </a:solidFill>
                <a:cs typeface="Arial" panose="020B0604020202020204" pitchFamily="34" charset="0"/>
              </a:rPr>
              <a:t>resta sperimentale</a:t>
            </a:r>
            <a:r>
              <a:rPr lang="it-IT" altLang="it-IT" dirty="0">
                <a:solidFill>
                  <a:srgbClr val="000000"/>
                </a:solidFill>
                <a:cs typeface="Arial" panose="020B0604020202020204" pitchFamily="34" charset="0"/>
              </a:rPr>
              <a:t>: durerà sino al </a:t>
            </a:r>
            <a:r>
              <a:rPr lang="it-IT" altLang="it-IT" b="1" dirty="0">
                <a:solidFill>
                  <a:srgbClr val="000000"/>
                </a:solidFill>
                <a:cs typeface="Arial" panose="020B0604020202020204" pitchFamily="34" charset="0"/>
              </a:rPr>
              <a:t>31 dicembre 2019</a:t>
            </a:r>
            <a:r>
              <a:rPr lang="it-IT" altLang="it-IT" dirty="0">
                <a:solidFill>
                  <a:srgbClr val="000000"/>
                </a:solidFill>
                <a:cs typeface="Arial" panose="020B0604020202020204" pitchFamily="34" charset="0"/>
              </a:rPr>
              <a:t>.</a:t>
            </a:r>
            <a:endParaRPr lang="it-IT" dirty="0"/>
          </a:p>
        </p:txBody>
      </p:sp>
      <p:sp>
        <p:nvSpPr>
          <p:cNvPr id="4" name="Rettangolo 3">
            <a:extLst>
              <a:ext uri="{FF2B5EF4-FFF2-40B4-BE49-F238E27FC236}">
                <a16:creationId xmlns:a16="http://schemas.microsoft.com/office/drawing/2014/main" id="{5B239DD6-01FB-43F6-B305-2631618E9A92}"/>
              </a:ext>
            </a:extLst>
          </p:cNvPr>
          <p:cNvSpPr/>
          <p:nvPr/>
        </p:nvSpPr>
        <p:spPr>
          <a:xfrm>
            <a:off x="643156" y="590980"/>
            <a:ext cx="10905688" cy="4585871"/>
          </a:xfrm>
          <a:prstGeom prst="rect">
            <a:avLst/>
          </a:prstGeom>
        </p:spPr>
        <p:txBody>
          <a:bodyPr wrap="square">
            <a:spAutoFit/>
          </a:bodyPr>
          <a:lstStyle/>
          <a:p>
            <a:pPr lvl="0" algn="ctr" defTabSz="914400" eaLnBrk="0" fontAlgn="base" hangingPunct="0">
              <a:spcBef>
                <a:spcPct val="0"/>
              </a:spcBef>
              <a:spcAft>
                <a:spcPct val="0"/>
              </a:spcAft>
            </a:pPr>
            <a:r>
              <a:rPr lang="it-IT" altLang="it-IT" sz="4000" b="1" dirty="0">
                <a:solidFill>
                  <a:srgbClr val="000000"/>
                </a:solidFill>
                <a:latin typeface="Arial" panose="020B0604020202020204" pitchFamily="34" charset="0"/>
                <a:cs typeface="Arial" panose="020B0604020202020204" pitchFamily="34" charset="0"/>
              </a:rPr>
              <a:t>Lavori cd. Gravosi</a:t>
            </a:r>
          </a:p>
          <a:p>
            <a:pPr lvl="0" algn="ctr" defTabSz="914400" eaLnBrk="0" fontAlgn="base" hangingPunct="0">
              <a:spcBef>
                <a:spcPct val="0"/>
              </a:spcBef>
              <a:spcAft>
                <a:spcPct val="0"/>
              </a:spcAft>
            </a:pPr>
            <a:br>
              <a:rPr lang="it-IT" altLang="it-IT" dirty="0">
                <a:solidFill>
                  <a:srgbClr val="000000"/>
                </a:solidFill>
                <a:latin typeface="Arial" panose="020B0604020202020204" pitchFamily="34" charset="0"/>
                <a:cs typeface="Arial" panose="020B0604020202020204" pitchFamily="34" charset="0"/>
              </a:rPr>
            </a:br>
            <a:r>
              <a:rPr lang="it-IT" altLang="it-IT" dirty="0">
                <a:solidFill>
                  <a:srgbClr val="000000"/>
                </a:solidFill>
                <a:latin typeface="Arial" panose="020B0604020202020204" pitchFamily="34" charset="0"/>
                <a:cs typeface="Arial" panose="020B0604020202020204" pitchFamily="34" charset="0"/>
              </a:rPr>
              <a:t>Infine lo strumento può essere concesso ai lavoratori </a:t>
            </a:r>
            <a:r>
              <a:rPr lang="it-IT" altLang="it-IT" b="1" dirty="0">
                <a:solidFill>
                  <a:srgbClr val="000000"/>
                </a:solidFill>
                <a:latin typeface="Arial" panose="020B0604020202020204" pitchFamily="34" charset="0"/>
                <a:cs typeface="Arial" panose="020B0604020202020204" pitchFamily="34" charset="0"/>
              </a:rPr>
              <a:t>dipendenti</a:t>
            </a:r>
            <a:r>
              <a:rPr lang="it-IT" altLang="it-IT" dirty="0">
                <a:solidFill>
                  <a:srgbClr val="000000"/>
                </a:solidFill>
                <a:latin typeface="Arial" panose="020B0604020202020204" pitchFamily="34" charset="0"/>
                <a:cs typeface="Arial" panose="020B0604020202020204" pitchFamily="34" charset="0"/>
              </a:rPr>
              <a:t> che svolgono una delle professioni  definite gravose</a:t>
            </a:r>
          </a:p>
          <a:p>
            <a:pPr lvl="0" algn="ctr" defTabSz="914400" eaLnBrk="0" fontAlgn="base" hangingPunct="0">
              <a:spcBef>
                <a:spcPct val="0"/>
              </a:spcBef>
              <a:spcAft>
                <a:spcPct val="0"/>
              </a:spcAft>
            </a:pPr>
            <a:endParaRPr lang="it-IT" altLang="it-IT"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b="1" dirty="0">
                <a:solidFill>
                  <a:srgbClr val="000000"/>
                </a:solidFill>
                <a:latin typeface="Arial" panose="020B0604020202020204" pitchFamily="34" charset="0"/>
                <a:cs typeface="Arial" panose="020B0604020202020204" pitchFamily="34" charset="0"/>
              </a:rPr>
              <a:t>Il requisito contributivo</a:t>
            </a:r>
          </a:p>
          <a:p>
            <a:pPr lvl="0" algn="ctr" defTabSz="914400" eaLnBrk="0" fontAlgn="base" hangingPunct="0">
              <a:spcBef>
                <a:spcPct val="0"/>
              </a:spcBef>
              <a:spcAft>
                <a:spcPct val="0"/>
              </a:spcAft>
            </a:pPr>
            <a:endParaRPr lang="it-IT" altLang="it-IT"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br>
              <a:rPr lang="it-IT" altLang="it-IT" dirty="0">
                <a:solidFill>
                  <a:srgbClr val="000000"/>
                </a:solidFill>
                <a:latin typeface="Arial" panose="020B0604020202020204" pitchFamily="34" charset="0"/>
                <a:cs typeface="Arial" panose="020B0604020202020204" pitchFamily="34" charset="0"/>
              </a:rPr>
            </a:br>
            <a:endParaRPr lang="it-IT" altLang="it-IT"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Per accedere all'Ape sociale bisogna, inoltre, soddisfare un minimo di </a:t>
            </a:r>
            <a:r>
              <a:rPr lang="it-IT" altLang="it-IT" b="1" dirty="0">
                <a:solidFill>
                  <a:srgbClr val="000000"/>
                </a:solidFill>
                <a:latin typeface="Arial" panose="020B0604020202020204" pitchFamily="34" charset="0"/>
                <a:cs typeface="Arial" panose="020B0604020202020204" pitchFamily="34" charset="0"/>
              </a:rPr>
              <a:t>30 anni di contributi</a:t>
            </a:r>
            <a:r>
              <a:rPr lang="it-IT" altLang="it-IT" dirty="0">
                <a:solidFill>
                  <a:srgbClr val="000000"/>
                </a:solidFill>
                <a:latin typeface="Arial" panose="020B0604020202020204" pitchFamily="34" charset="0"/>
                <a:cs typeface="Arial" panose="020B0604020202020204" pitchFamily="34" charset="0"/>
              </a:rPr>
              <a:t> che diventano </a:t>
            </a:r>
            <a:r>
              <a:rPr lang="it-IT" altLang="it-IT" b="1" dirty="0">
                <a:solidFill>
                  <a:srgbClr val="000000"/>
                </a:solidFill>
                <a:latin typeface="Arial" panose="020B0604020202020204" pitchFamily="34" charset="0"/>
                <a:cs typeface="Arial" panose="020B0604020202020204" pitchFamily="34" charset="0"/>
              </a:rPr>
              <a:t>36 anni</a:t>
            </a:r>
            <a:r>
              <a:rPr lang="it-IT" altLang="it-IT" dirty="0">
                <a:solidFill>
                  <a:srgbClr val="000000"/>
                </a:solidFill>
                <a:latin typeface="Arial" panose="020B0604020202020204" pitchFamily="34" charset="0"/>
                <a:cs typeface="Arial" panose="020B0604020202020204" pitchFamily="34" charset="0"/>
              </a:rPr>
              <a:t> per i lavoratori impiegati nelle attività gravose appena citate.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Dal 1° gennaio 2018, però, le lavoratrici madri hanno </a:t>
            </a:r>
            <a:r>
              <a:rPr lang="it-IT" altLang="it-IT" b="1" dirty="0">
                <a:solidFill>
                  <a:srgbClr val="000000"/>
                </a:solidFill>
                <a:latin typeface="Arial" panose="020B0604020202020204" pitchFamily="34" charset="0"/>
                <a:cs typeface="Arial" panose="020B0604020202020204" pitchFamily="34" charset="0"/>
              </a:rPr>
              <a:t>uno sconto di un anno per ogni figlio</a:t>
            </a:r>
            <a:r>
              <a:rPr lang="it-IT" altLang="it-IT" dirty="0">
                <a:solidFill>
                  <a:srgbClr val="000000"/>
                </a:solidFill>
                <a:latin typeface="Arial" panose="020B0604020202020204" pitchFamily="34" charset="0"/>
                <a:cs typeface="Arial" panose="020B0604020202020204" pitchFamily="34" charset="0"/>
              </a:rPr>
              <a:t> entro un massimo di due anni: durerà sino al </a:t>
            </a:r>
            <a:r>
              <a:rPr lang="it-IT" altLang="it-IT" b="1" dirty="0">
                <a:solidFill>
                  <a:srgbClr val="000000"/>
                </a:solidFill>
                <a:latin typeface="Arial" panose="020B0604020202020204" pitchFamily="34" charset="0"/>
                <a:cs typeface="Arial" panose="020B0604020202020204" pitchFamily="34" charset="0"/>
              </a:rPr>
              <a:t>31 dicembre 2019</a:t>
            </a:r>
            <a:r>
              <a:rPr lang="it-IT" altLang="it-IT" dirty="0">
                <a:solidFill>
                  <a:srgbClr val="000000"/>
                </a:solidFill>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pic>
        <p:nvPicPr>
          <p:cNvPr id="5" name="Picture 11" descr="Risultati immagini per LOGO PATRONATO INPAL">
            <a:extLst>
              <a:ext uri="{FF2B5EF4-FFF2-40B4-BE49-F238E27FC236}">
                <a16:creationId xmlns:a16="http://schemas.microsoft.com/office/drawing/2014/main" id="{A0B9815D-9CD7-4370-82EA-7E3D82B33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400" y="5887419"/>
            <a:ext cx="1691357" cy="88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06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9BD6F95-EB89-4126-84E5-F90749E6909E}"/>
              </a:ext>
            </a:extLst>
          </p:cNvPr>
          <p:cNvSpPr/>
          <p:nvPr/>
        </p:nvSpPr>
        <p:spPr>
          <a:xfrm>
            <a:off x="246077" y="973514"/>
            <a:ext cx="11945923" cy="4154984"/>
          </a:xfrm>
          <a:prstGeom prst="rect">
            <a:avLst/>
          </a:prstGeom>
        </p:spPr>
        <p:txBody>
          <a:bodyPr wrap="square">
            <a:spAutoFit/>
          </a:bodyPr>
          <a:lstStyle/>
          <a:p>
            <a:pPr lvl="0" algn="ctr" defTabSz="914400" eaLnBrk="0" fontAlgn="base" hangingPunct="0">
              <a:spcBef>
                <a:spcPct val="0"/>
              </a:spcBef>
              <a:spcAft>
                <a:spcPct val="0"/>
              </a:spcAft>
            </a:pPr>
            <a:r>
              <a:rPr lang="it-IT" altLang="it-IT" sz="2400" b="1" dirty="0">
                <a:solidFill>
                  <a:srgbClr val="000000"/>
                </a:solidFill>
                <a:latin typeface="Arial" panose="020B0604020202020204" pitchFamily="34" charset="0"/>
                <a:cs typeface="Arial" panose="020B0604020202020204" pitchFamily="34" charset="0"/>
              </a:rPr>
              <a:t>L'entità del sussidio</a:t>
            </a:r>
          </a:p>
          <a:p>
            <a:pPr lvl="0" algn="ctr" defTabSz="914400" eaLnBrk="0" fontAlgn="base" hangingPunct="0">
              <a:spcBef>
                <a:spcPct val="0"/>
              </a:spcBef>
              <a:spcAft>
                <a:spcPct val="0"/>
              </a:spcAft>
            </a:pPr>
            <a:endParaRPr lang="it-IT" altLang="it-IT" sz="2400"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br>
              <a:rPr lang="it-IT" altLang="it-IT" dirty="0">
                <a:solidFill>
                  <a:srgbClr val="000000"/>
                </a:solidFill>
                <a:latin typeface="Arial" panose="020B0604020202020204" pitchFamily="34" charset="0"/>
                <a:cs typeface="Arial" panose="020B0604020202020204" pitchFamily="34" charset="0"/>
              </a:rPr>
            </a:br>
            <a:r>
              <a:rPr lang="it-IT" altLang="it-IT" dirty="0">
                <a:solidFill>
                  <a:srgbClr val="000000"/>
                </a:solidFill>
                <a:latin typeface="Arial" panose="020B0604020202020204" pitchFamily="34" charset="0"/>
                <a:cs typeface="Arial" panose="020B0604020202020204" pitchFamily="34" charset="0"/>
              </a:rPr>
              <a:t>Il sussidio consiste in un assegno, sino alla pensione di vecchiaia erogato direttamente dall'Inps per 12 mesi all'anno il cui valore è </a:t>
            </a:r>
            <a:r>
              <a:rPr lang="it-IT" altLang="it-IT" b="1" dirty="0">
                <a:solidFill>
                  <a:srgbClr val="000000"/>
                </a:solidFill>
                <a:latin typeface="Arial" panose="020B0604020202020204" pitchFamily="34" charset="0"/>
                <a:cs typeface="Arial" panose="020B0604020202020204" pitchFamily="34" charset="0"/>
              </a:rPr>
              <a:t>pari all’importo della rata mensile della pensione</a:t>
            </a:r>
            <a:r>
              <a:rPr lang="it-IT" altLang="it-IT" dirty="0">
                <a:solidFill>
                  <a:srgbClr val="000000"/>
                </a:solidFill>
                <a:latin typeface="Arial" panose="020B0604020202020204" pitchFamily="34" charset="0"/>
                <a:cs typeface="Arial" panose="020B0604020202020204" pitchFamily="34" charset="0"/>
              </a:rPr>
              <a:t> calcolata al momento dell’accesso all'indennità stessa.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Il sussidio non può in ogni caso superare l’importo massimo mensile di </a:t>
            </a:r>
            <a:r>
              <a:rPr lang="it-IT" altLang="it-IT" b="1" dirty="0">
                <a:solidFill>
                  <a:srgbClr val="000000"/>
                </a:solidFill>
                <a:latin typeface="Arial" panose="020B0604020202020204" pitchFamily="34" charset="0"/>
                <a:cs typeface="Arial" panose="020B0604020202020204" pitchFamily="34" charset="0"/>
              </a:rPr>
              <a:t>1.500 euro lordi</a:t>
            </a:r>
            <a:r>
              <a:rPr lang="it-IT" altLang="it-IT" dirty="0">
                <a:solidFill>
                  <a:srgbClr val="000000"/>
                </a:solidFill>
                <a:latin typeface="Arial" panose="020B0604020202020204" pitchFamily="34" charset="0"/>
                <a:cs typeface="Arial" panose="020B0604020202020204" pitchFamily="34" charset="0"/>
              </a:rPr>
              <a:t> non rivalutabili annualmente.</a:t>
            </a:r>
            <a:r>
              <a:rPr lang="it-IT" altLang="it-IT" b="1"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E </a:t>
            </a:r>
            <a:r>
              <a:rPr lang="it-IT" altLang="it-IT" b="1" dirty="0">
                <a:solidFill>
                  <a:srgbClr val="000000"/>
                </a:solidFill>
                <a:latin typeface="Arial" panose="020B0604020202020204" pitchFamily="34" charset="0"/>
                <a:cs typeface="Arial" panose="020B0604020202020204" pitchFamily="34" charset="0"/>
              </a:rPr>
              <a:t>non ha alcun riflesso sull'importo pensionistico futuro</a:t>
            </a:r>
            <a:r>
              <a:rPr lang="it-IT" altLang="it-IT" dirty="0">
                <a:solidFill>
                  <a:srgbClr val="000000"/>
                </a:solidFill>
                <a:latin typeface="Arial" panose="020B0604020202020204" pitchFamily="34" charset="0"/>
                <a:cs typeface="Arial" panose="020B0604020202020204" pitchFamily="34" charset="0"/>
              </a:rPr>
              <a:t> in quanto l'operazione è a totale carico dello stato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(e non del lavoratore come prevede </a:t>
            </a:r>
            <a:r>
              <a:rPr lang="it-IT" altLang="it-IT" dirty="0">
                <a:latin typeface="Arial" panose="020B0604020202020204" pitchFamily="34" charset="0"/>
                <a:cs typeface="Arial" panose="020B0604020202020204" pitchFamily="34" charset="0"/>
              </a:rPr>
              <a:t>l'</a:t>
            </a:r>
            <a:r>
              <a:rPr lang="it-IT" altLang="it-IT" u="sng" dirty="0">
                <a:latin typeface="Arial" panose="020B0604020202020204" pitchFamily="34" charset="0"/>
                <a:cs typeface="Arial" panose="020B0604020202020204" pitchFamily="34" charset="0"/>
                <a:hlinkClick r:id="rId2" tooltip="Approfondisci il funzionamento dell'APE Volontario">
                  <a:extLst>
                    <a:ext uri="{A12FA001-AC4F-418D-AE19-62706E023703}">
                      <ahyp:hlinkClr xmlns:ahyp="http://schemas.microsoft.com/office/drawing/2018/hyperlinkcolor" val="tx"/>
                    </a:ext>
                  </a:extLst>
                </a:hlinkClick>
              </a:rPr>
              <a:t>APE volontario</a:t>
            </a:r>
            <a:r>
              <a:rPr lang="it-IT" altLang="it-IT" dirty="0">
                <a:latin typeface="Arial" panose="020B0604020202020204" pitchFamily="34" charset="0"/>
                <a:cs typeface="Arial" panose="020B0604020202020204" pitchFamily="34" charset="0"/>
              </a:rPr>
              <a:t>).</a:t>
            </a:r>
          </a:p>
          <a:p>
            <a:pPr lvl="0" algn="ctr" defTabSz="914400" eaLnBrk="0" fontAlgn="base" hangingPunct="0">
              <a:spcBef>
                <a:spcPct val="0"/>
              </a:spcBef>
              <a:spcAft>
                <a:spcPct val="0"/>
              </a:spcAft>
            </a:pPr>
            <a:endParaRPr lang="it-IT" altLang="it-IT"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 Il sussidio erogato è trattato fiscalmente come reddito da lavoro dipendente con riconoscimento, peraltro, del </a:t>
            </a:r>
            <a:r>
              <a:rPr lang="it-IT" altLang="it-IT" b="1" dirty="0">
                <a:solidFill>
                  <a:srgbClr val="000000"/>
                </a:solidFill>
                <a:latin typeface="Arial" panose="020B0604020202020204" pitchFamily="34" charset="0"/>
                <a:cs typeface="Arial" panose="020B0604020202020204" pitchFamily="34" charset="0"/>
              </a:rPr>
              <a:t>bonus di 80 euro</a:t>
            </a:r>
            <a:r>
              <a:rPr lang="it-IT" altLang="it-IT" dirty="0">
                <a:solidFill>
                  <a:srgbClr val="000000"/>
                </a:solidFill>
                <a:latin typeface="Arial" panose="020B0604020202020204" pitchFamily="34" charset="0"/>
                <a:cs typeface="Arial" panose="020B0604020202020204" pitchFamily="34" charset="0"/>
              </a:rPr>
              <a:t> previsto dal Governo Renzi. </a:t>
            </a:r>
            <a:endParaRPr lang="it-IT" altLang="it-IT"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 </a:t>
            </a:r>
            <a:endParaRPr lang="it-IT" altLang="it-IT" dirty="0">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EB51E8DD-4C33-4799-8489-A9F3880E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295" y="6089003"/>
            <a:ext cx="1271907" cy="6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66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7330873-8999-4622-9301-595B06EE6C75}"/>
              </a:ext>
            </a:extLst>
          </p:cNvPr>
          <p:cNvSpPr/>
          <p:nvPr/>
        </p:nvSpPr>
        <p:spPr>
          <a:xfrm>
            <a:off x="420766" y="404843"/>
            <a:ext cx="9504727" cy="3416320"/>
          </a:xfrm>
          <a:prstGeom prst="rect">
            <a:avLst/>
          </a:prstGeom>
        </p:spPr>
        <p:txBody>
          <a:bodyPr wrap="square">
            <a:spAutoFit/>
          </a:bodyPr>
          <a:lstStyle/>
          <a:p>
            <a:pPr lvl="0" algn="ctr" defTabSz="914400" eaLnBrk="0" fontAlgn="base" hangingPunct="0">
              <a:spcBef>
                <a:spcPct val="0"/>
              </a:spcBef>
              <a:spcAft>
                <a:spcPct val="0"/>
              </a:spcAft>
            </a:pPr>
            <a:r>
              <a:rPr lang="it-IT" altLang="it-IT" b="1" dirty="0">
                <a:solidFill>
                  <a:srgbClr val="000000"/>
                </a:solidFill>
                <a:latin typeface="Arial" panose="020B0604020202020204" pitchFamily="34" charset="0"/>
                <a:cs typeface="Arial" panose="020B0604020202020204" pitchFamily="34" charset="0"/>
              </a:rPr>
              <a:t>Vicende dell'APE Agevolato</a:t>
            </a:r>
          </a:p>
          <a:p>
            <a:pPr lvl="0" algn="ctr" defTabSz="914400" eaLnBrk="0" fontAlgn="base" hangingPunct="0">
              <a:spcBef>
                <a:spcPct val="0"/>
              </a:spcBef>
              <a:spcAft>
                <a:spcPct val="0"/>
              </a:spcAft>
            </a:pPr>
            <a:br>
              <a:rPr lang="it-IT" altLang="it-IT" dirty="0">
                <a:solidFill>
                  <a:srgbClr val="000000"/>
                </a:solidFill>
                <a:latin typeface="Arial" panose="020B0604020202020204" pitchFamily="34" charset="0"/>
                <a:cs typeface="Arial" panose="020B0604020202020204" pitchFamily="34" charset="0"/>
              </a:rPr>
            </a:br>
            <a:r>
              <a:rPr lang="it-IT" altLang="it-IT" dirty="0">
                <a:solidFill>
                  <a:srgbClr val="000000"/>
                </a:solidFill>
                <a:latin typeface="Arial" panose="020B0604020202020204" pitchFamily="34" charset="0"/>
                <a:cs typeface="Arial" panose="020B0604020202020204" pitchFamily="34" charset="0"/>
              </a:rPr>
              <a:t>L’indennità </a:t>
            </a:r>
            <a:r>
              <a:rPr lang="it-IT" altLang="it-IT" b="1" dirty="0">
                <a:solidFill>
                  <a:srgbClr val="000000"/>
                </a:solidFill>
                <a:latin typeface="Arial" panose="020B0604020202020204" pitchFamily="34" charset="0"/>
                <a:cs typeface="Arial" panose="020B0604020202020204" pitchFamily="34" charset="0"/>
              </a:rPr>
              <a:t>non è compatibile</a:t>
            </a:r>
            <a:r>
              <a:rPr lang="it-IT" altLang="it-IT" dirty="0">
                <a:solidFill>
                  <a:srgbClr val="000000"/>
                </a:solidFill>
                <a:latin typeface="Arial" panose="020B0604020202020204" pitchFamily="34" charset="0"/>
                <a:cs typeface="Arial" panose="020B0604020202020204" pitchFamily="34" charset="0"/>
              </a:rPr>
              <a:t> con i trattamenti di sostegno al reddito connessi allo stato di disoccupazione involontaria, nonché dell'indennizzo per la cessazione dell'attività commerciale.</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 mentre è cumulabile con eventuali trattamenti ai superstiti concessi al beneficiario nonché con le prestazioni di invalidità civile.</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dirty="0">
                <a:solidFill>
                  <a:srgbClr val="000000"/>
                </a:solidFill>
                <a:latin typeface="Arial" panose="020B0604020202020204" pitchFamily="34" charset="0"/>
                <a:cs typeface="Arial" panose="020B0604020202020204" pitchFamily="34" charset="0"/>
              </a:rPr>
              <a:t>Per accedere al sussidio il lavoratore deve inoltre </a:t>
            </a:r>
            <a:r>
              <a:rPr lang="it-IT" altLang="it-IT" b="1" dirty="0">
                <a:solidFill>
                  <a:srgbClr val="000000"/>
                </a:solidFill>
                <a:latin typeface="Arial" panose="020B0604020202020204" pitchFamily="34" charset="0"/>
                <a:cs typeface="Arial" panose="020B0604020202020204" pitchFamily="34" charset="0"/>
              </a:rPr>
              <a:t>cessare qualsiasi attività lavorativa</a:t>
            </a:r>
            <a:r>
              <a:rPr lang="it-IT" altLang="it-IT" dirty="0">
                <a:solidFill>
                  <a:srgbClr val="000000"/>
                </a:solidFill>
                <a:latin typeface="Arial" panose="020B0604020202020204" pitchFamily="34" charset="0"/>
                <a:cs typeface="Arial" panose="020B0604020202020204" pitchFamily="34" charset="0"/>
              </a:rPr>
              <a:t> </a:t>
            </a:r>
            <a:r>
              <a:rPr lang="it-IT" altLang="it-IT" b="1" dirty="0">
                <a:solidFill>
                  <a:srgbClr val="000000"/>
                </a:solidFill>
                <a:latin typeface="Arial" panose="020B0604020202020204" pitchFamily="34" charset="0"/>
                <a:cs typeface="Arial" panose="020B0604020202020204" pitchFamily="34" charset="0"/>
              </a:rPr>
              <a:t>sia dipendente che autonoma</a:t>
            </a:r>
            <a:r>
              <a:rPr lang="it-IT" altLang="it-IT" dirty="0">
                <a:solidFill>
                  <a:srgbClr val="000000"/>
                </a:solidFill>
                <a:latin typeface="Arial" panose="020B0604020202020204" pitchFamily="34" charset="0"/>
                <a:cs typeface="Arial" panose="020B0604020202020204" pitchFamily="34" charset="0"/>
              </a:rPr>
              <a:t> fermo restando la possibilità di cumulare l'indennità con piccoli redditi da lavoro dipendente o parasubordinato </a:t>
            </a:r>
            <a:r>
              <a:rPr lang="it-IT" altLang="it-IT" b="1" dirty="0">
                <a:solidFill>
                  <a:srgbClr val="000000"/>
                </a:solidFill>
                <a:latin typeface="Arial" panose="020B0604020202020204" pitchFamily="34" charset="0"/>
                <a:cs typeface="Arial" panose="020B0604020202020204" pitchFamily="34" charset="0"/>
              </a:rPr>
              <a:t>nei limiti di 8.000</a:t>
            </a:r>
            <a:r>
              <a:rPr lang="it-IT" altLang="it-IT" dirty="0">
                <a:solidFill>
                  <a:srgbClr val="000000"/>
                </a:solidFill>
                <a:latin typeface="Arial" panose="020B0604020202020204" pitchFamily="34" charset="0"/>
                <a:cs typeface="Arial" panose="020B0604020202020204" pitchFamily="34" charset="0"/>
              </a:rPr>
              <a:t> euro annui (4.800 euro nel caso di lavoro autonomo).</a:t>
            </a:r>
          </a:p>
        </p:txBody>
      </p:sp>
      <p:pic>
        <p:nvPicPr>
          <p:cNvPr id="3" name="Picture 11" descr="Risultati immagini per LOGO PATRONATO INPAL">
            <a:extLst>
              <a:ext uri="{FF2B5EF4-FFF2-40B4-BE49-F238E27FC236}">
                <a16:creationId xmlns:a16="http://schemas.microsoft.com/office/drawing/2014/main" id="{53C700DB-8DBC-4AE4-B1B1-1A8E3E07E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4014" y="5972962"/>
            <a:ext cx="1446469" cy="75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DE413383-270E-AF38-D4AE-F3355DDA6277}"/>
              </a:ext>
            </a:extLst>
          </p:cNvPr>
          <p:cNvSpPr/>
          <p:nvPr/>
        </p:nvSpPr>
        <p:spPr>
          <a:xfrm>
            <a:off x="306281" y="4655421"/>
            <a:ext cx="9412448" cy="1631216"/>
          </a:xfrm>
          <a:prstGeom prst="rect">
            <a:avLst/>
          </a:prstGeom>
        </p:spPr>
        <p:txBody>
          <a:bodyPr wrap="square">
            <a:spAutoFit/>
          </a:bodyPr>
          <a:lstStyle/>
          <a:p>
            <a:pPr lvl="0" algn="ctr" defTabSz="914400" eaLnBrk="0" fontAlgn="base" hangingPunct="0">
              <a:spcBef>
                <a:spcPct val="0"/>
              </a:spcBef>
              <a:spcAft>
                <a:spcPct val="0"/>
              </a:spcAft>
            </a:pPr>
            <a:r>
              <a:rPr lang="it-IT" altLang="it-IT" sz="2000" dirty="0">
                <a:latin typeface="Arial" panose="020B0604020202020204" pitchFamily="34" charset="0"/>
                <a:cs typeface="Arial" panose="020B0604020202020204" pitchFamily="34" charset="0"/>
              </a:rPr>
              <a:t>Da notare che il beneficiario del sussidio decade dal diritto all’indennità, nel caso di conseguimento di una </a:t>
            </a:r>
            <a:r>
              <a:rPr lang="it-IT" altLang="it-IT" sz="2000" u="sng" dirty="0">
                <a:latin typeface="Arial" panose="020B0604020202020204" pitchFamily="34" charset="0"/>
                <a:cs typeface="Arial" panose="020B0604020202020204" pitchFamily="34" charset="0"/>
                <a:hlinkClick r:id="rId3" tooltip="Approndisci nel dizionario la pensione anticipata">
                  <a:extLst>
                    <a:ext uri="{A12FA001-AC4F-418D-AE19-62706E023703}">
                      <ahyp:hlinkClr xmlns:ahyp="http://schemas.microsoft.com/office/drawing/2018/hyperlinkcolor" val="tx"/>
                    </a:ext>
                  </a:extLst>
                </a:hlinkClick>
              </a:rPr>
              <a:t>pensione anticipata</a:t>
            </a:r>
            <a:r>
              <a:rPr lang="it-IT" altLang="it-IT" sz="2000" dirty="0">
                <a:latin typeface="Arial" panose="020B0604020202020204" pitchFamily="34" charset="0"/>
                <a:cs typeface="Arial" panose="020B0604020202020204" pitchFamily="34" charset="0"/>
              </a:rPr>
              <a:t> e che, per i dipendenti pubblici, i termini di pagamento delle indennità di fine servizio inizieranno a decorrere </a:t>
            </a:r>
            <a:r>
              <a:rPr lang="it-IT" altLang="it-IT" sz="2000" b="1" dirty="0">
                <a:latin typeface="Arial" panose="020B0604020202020204" pitchFamily="34" charset="0"/>
                <a:cs typeface="Arial" panose="020B0604020202020204" pitchFamily="34" charset="0"/>
              </a:rPr>
              <a:t>dal raggiungimento della pensione di vecchiaia</a:t>
            </a:r>
            <a:r>
              <a:rPr lang="it-IT" altLang="it-IT" sz="2000" dirty="0">
                <a:latin typeface="Arial" panose="020B0604020202020204" pitchFamily="34" charset="0"/>
                <a:cs typeface="Arial" panose="020B0604020202020204" pitchFamily="34" charset="0"/>
              </a:rPr>
              <a:t> e non da quella dell'accesso all'Ape agevolata. </a:t>
            </a:r>
          </a:p>
        </p:txBody>
      </p:sp>
      <mc:AlternateContent xmlns:mc="http://schemas.openxmlformats.org/markup-compatibility/2006" xmlns:p14="http://schemas.microsoft.com/office/powerpoint/2010/main">
        <mc:Choice Requires="p14">
          <p:contentPart p14:bwMode="auto" r:id="rId4">
            <p14:nvContentPartPr>
              <p14:cNvPr id="5" name="Input penna 4">
                <a:extLst>
                  <a:ext uri="{FF2B5EF4-FFF2-40B4-BE49-F238E27FC236}">
                    <a16:creationId xmlns:a16="http://schemas.microsoft.com/office/drawing/2014/main" id="{46C9139C-28A3-6832-338A-6E9C3341F505}"/>
                  </a:ext>
                </a:extLst>
              </p14:cNvPr>
              <p14:cNvContentPartPr/>
              <p14:nvPr/>
            </p14:nvContentPartPr>
            <p14:xfrm>
              <a:off x="447904" y="4790619"/>
              <a:ext cx="9287640" cy="239040"/>
            </p14:xfrm>
          </p:contentPart>
        </mc:Choice>
        <mc:Fallback xmlns="">
          <p:pic>
            <p:nvPicPr>
              <p:cNvPr id="5" name="Input penna 4">
                <a:extLst>
                  <a:ext uri="{FF2B5EF4-FFF2-40B4-BE49-F238E27FC236}">
                    <a16:creationId xmlns:a16="http://schemas.microsoft.com/office/drawing/2014/main" id="{46C9139C-28A3-6832-338A-6E9C3341F505}"/>
                  </a:ext>
                </a:extLst>
              </p:cNvPr>
              <p:cNvPicPr/>
              <p:nvPr/>
            </p:nvPicPr>
            <p:blipFill>
              <a:blip r:embed="rId5"/>
              <a:stretch>
                <a:fillRect/>
              </a:stretch>
            </p:blipFill>
            <p:spPr>
              <a:xfrm>
                <a:off x="394264" y="4682619"/>
                <a:ext cx="939528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4BDED60C-252E-073D-2DA8-F2954DCCAE0F}"/>
                  </a:ext>
                </a:extLst>
              </p14:cNvPr>
              <p14:cNvContentPartPr/>
              <p14:nvPr/>
            </p14:nvContentPartPr>
            <p14:xfrm>
              <a:off x="690184" y="5099859"/>
              <a:ext cx="4920120" cy="55800"/>
            </p14:xfrm>
          </p:contentPart>
        </mc:Choice>
        <mc:Fallback xmlns="">
          <p:pic>
            <p:nvPicPr>
              <p:cNvPr id="6" name="Input penna 5">
                <a:extLst>
                  <a:ext uri="{FF2B5EF4-FFF2-40B4-BE49-F238E27FC236}">
                    <a16:creationId xmlns:a16="http://schemas.microsoft.com/office/drawing/2014/main" id="{4BDED60C-252E-073D-2DA8-F2954DCCAE0F}"/>
                  </a:ext>
                </a:extLst>
              </p:cNvPr>
              <p:cNvPicPr/>
              <p:nvPr/>
            </p:nvPicPr>
            <p:blipFill>
              <a:blip r:embed="rId7"/>
              <a:stretch>
                <a:fillRect/>
              </a:stretch>
            </p:blipFill>
            <p:spPr>
              <a:xfrm>
                <a:off x="636544" y="4992219"/>
                <a:ext cx="50277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a:extLst>
                  <a:ext uri="{FF2B5EF4-FFF2-40B4-BE49-F238E27FC236}">
                    <a16:creationId xmlns:a16="http://schemas.microsoft.com/office/drawing/2014/main" id="{61A3651D-F06A-6776-5C48-1C8DE9B40749}"/>
                  </a:ext>
                </a:extLst>
              </p14:cNvPr>
              <p14:cNvContentPartPr/>
              <p14:nvPr/>
            </p14:nvContentPartPr>
            <p14:xfrm>
              <a:off x="564544" y="1057779"/>
              <a:ext cx="9081000" cy="153000"/>
            </p14:xfrm>
          </p:contentPart>
        </mc:Choice>
        <mc:Fallback xmlns="">
          <p:pic>
            <p:nvPicPr>
              <p:cNvPr id="7" name="Input penna 6">
                <a:extLst>
                  <a:ext uri="{FF2B5EF4-FFF2-40B4-BE49-F238E27FC236}">
                    <a16:creationId xmlns:a16="http://schemas.microsoft.com/office/drawing/2014/main" id="{61A3651D-F06A-6776-5C48-1C8DE9B40749}"/>
                  </a:ext>
                </a:extLst>
              </p:cNvPr>
              <p:cNvPicPr/>
              <p:nvPr/>
            </p:nvPicPr>
            <p:blipFill>
              <a:blip r:embed="rId9"/>
              <a:stretch>
                <a:fillRect/>
              </a:stretch>
            </p:blipFill>
            <p:spPr>
              <a:xfrm>
                <a:off x="510544" y="950139"/>
                <a:ext cx="91886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put penna 7">
                <a:extLst>
                  <a:ext uri="{FF2B5EF4-FFF2-40B4-BE49-F238E27FC236}">
                    <a16:creationId xmlns:a16="http://schemas.microsoft.com/office/drawing/2014/main" id="{B561F497-50FF-55E2-898B-6390509B2D2A}"/>
                  </a:ext>
                </a:extLst>
              </p14:cNvPr>
              <p14:cNvContentPartPr/>
              <p14:nvPr/>
            </p14:nvContentPartPr>
            <p14:xfrm>
              <a:off x="1093384" y="1370979"/>
              <a:ext cx="8147160" cy="135720"/>
            </p14:xfrm>
          </p:contentPart>
        </mc:Choice>
        <mc:Fallback xmlns="">
          <p:pic>
            <p:nvPicPr>
              <p:cNvPr id="8" name="Input penna 7">
                <a:extLst>
                  <a:ext uri="{FF2B5EF4-FFF2-40B4-BE49-F238E27FC236}">
                    <a16:creationId xmlns:a16="http://schemas.microsoft.com/office/drawing/2014/main" id="{B561F497-50FF-55E2-898B-6390509B2D2A}"/>
                  </a:ext>
                </a:extLst>
              </p:cNvPr>
              <p:cNvPicPr/>
              <p:nvPr/>
            </p:nvPicPr>
            <p:blipFill>
              <a:blip r:embed="rId11"/>
              <a:stretch>
                <a:fillRect/>
              </a:stretch>
            </p:blipFill>
            <p:spPr>
              <a:xfrm>
                <a:off x="1039744" y="1263339"/>
                <a:ext cx="82548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put penna 8">
                <a:extLst>
                  <a:ext uri="{FF2B5EF4-FFF2-40B4-BE49-F238E27FC236}">
                    <a16:creationId xmlns:a16="http://schemas.microsoft.com/office/drawing/2014/main" id="{C12C3C46-1C1C-D29F-D015-0CF39479AFB8}"/>
                  </a:ext>
                </a:extLst>
              </p14:cNvPr>
              <p14:cNvContentPartPr/>
              <p14:nvPr/>
            </p14:nvContentPartPr>
            <p14:xfrm>
              <a:off x="4527064" y="1613619"/>
              <a:ext cx="1508040" cy="95760"/>
            </p14:xfrm>
          </p:contentPart>
        </mc:Choice>
        <mc:Fallback xmlns="">
          <p:pic>
            <p:nvPicPr>
              <p:cNvPr id="9" name="Input penna 8">
                <a:extLst>
                  <a:ext uri="{FF2B5EF4-FFF2-40B4-BE49-F238E27FC236}">
                    <a16:creationId xmlns:a16="http://schemas.microsoft.com/office/drawing/2014/main" id="{C12C3C46-1C1C-D29F-D015-0CF39479AFB8}"/>
                  </a:ext>
                </a:extLst>
              </p:cNvPr>
              <p:cNvPicPr/>
              <p:nvPr/>
            </p:nvPicPr>
            <p:blipFill>
              <a:blip r:embed="rId13"/>
              <a:stretch>
                <a:fillRect/>
              </a:stretch>
            </p:blipFill>
            <p:spPr>
              <a:xfrm>
                <a:off x="4473064" y="1505619"/>
                <a:ext cx="1615680" cy="311400"/>
              </a:xfrm>
              <a:prstGeom prst="rect">
                <a:avLst/>
              </a:prstGeom>
            </p:spPr>
          </p:pic>
        </mc:Fallback>
      </mc:AlternateContent>
    </p:spTree>
    <p:extLst>
      <p:ext uri="{BB962C8B-B14F-4D97-AF65-F5344CB8AC3E}">
        <p14:creationId xmlns:p14="http://schemas.microsoft.com/office/powerpoint/2010/main" val="8733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Risultati immagini per LOGO PATRONATO INPAL">
            <a:extLst>
              <a:ext uri="{FF2B5EF4-FFF2-40B4-BE49-F238E27FC236}">
                <a16:creationId xmlns:a16="http://schemas.microsoft.com/office/drawing/2014/main" id="{06E2D4D8-8D8F-4E26-8EA9-4B9EBD8BA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570" y="5939406"/>
            <a:ext cx="1462583" cy="76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A1188193-4E4B-006C-255A-94AA6F2513E2}"/>
              </a:ext>
            </a:extLst>
          </p:cNvPr>
          <p:cNvSpPr txBox="1"/>
          <p:nvPr/>
        </p:nvSpPr>
        <p:spPr>
          <a:xfrm>
            <a:off x="377751" y="2333685"/>
            <a:ext cx="9144000" cy="4524315"/>
          </a:xfrm>
          <a:prstGeom prst="rect">
            <a:avLst/>
          </a:prstGeom>
          <a:noFill/>
        </p:spPr>
        <p:txBody>
          <a:bodyPr wrap="square">
            <a:spAutoFit/>
          </a:bodyPr>
          <a:lstStyle/>
          <a:p>
            <a:pPr algn="l"/>
            <a:r>
              <a:rPr lang="it-IT" b="1" i="0" u="none" strike="noStrike" dirty="0">
                <a:solidFill>
                  <a:srgbClr val="00B0F0"/>
                </a:solidFill>
                <a:effectLst/>
                <a:latin typeface="Arimo"/>
              </a:rPr>
              <a:t>Domanda di certificazione dei requisiti</a:t>
            </a:r>
            <a:endParaRPr lang="it-IT" b="1" i="0" dirty="0">
              <a:solidFill>
                <a:srgbClr val="333333"/>
              </a:solidFill>
              <a:effectLst/>
              <a:latin typeface="Arimo"/>
            </a:endParaRPr>
          </a:p>
          <a:p>
            <a:pPr algn="l"/>
            <a:r>
              <a:rPr lang="it-IT" b="0" i="0" dirty="0">
                <a:solidFill>
                  <a:srgbClr val="333333"/>
                </a:solidFill>
                <a:effectLst/>
                <a:latin typeface="Open Sans" panose="020B0606030504020204" pitchFamily="34" charset="0"/>
              </a:rPr>
              <a:t>Prima dell'invio della vera e propria domanda di liquidazione dell'indennità Ape sociale, è necessario aver inoltrato la </a:t>
            </a:r>
            <a:r>
              <a:rPr lang="it-IT" b="1" i="0" dirty="0">
                <a:solidFill>
                  <a:srgbClr val="333333"/>
                </a:solidFill>
                <a:effectLst/>
                <a:latin typeface="Open Sans" panose="020B0606030504020204" pitchFamily="34" charset="0"/>
              </a:rPr>
              <a:t>domanda di certificazione del diritto alla prestazione</a:t>
            </a:r>
            <a:r>
              <a:rPr lang="it-IT" b="0" i="0" dirty="0">
                <a:solidFill>
                  <a:srgbClr val="333333"/>
                </a:solidFill>
                <a:effectLst/>
                <a:latin typeface="Open Sans" panose="020B0606030504020204" pitchFamily="34" charset="0"/>
              </a:rPr>
              <a:t>. Ai fini del rilascio della certificazione da parte dell'</a:t>
            </a:r>
            <a:r>
              <a:rPr lang="it-IT" b="0" i="0" dirty="0" err="1">
                <a:solidFill>
                  <a:srgbClr val="333333"/>
                </a:solidFill>
                <a:effectLst/>
                <a:latin typeface="Open Sans" panose="020B0606030504020204" pitchFamily="34" charset="0"/>
              </a:rPr>
              <a:t>lnps</a:t>
            </a:r>
            <a:r>
              <a:rPr lang="it-IT" b="0" i="0" dirty="0">
                <a:solidFill>
                  <a:srgbClr val="333333"/>
                </a:solidFill>
                <a:effectLst/>
                <a:latin typeface="Open Sans" panose="020B0606030504020204" pitchFamily="34" charset="0"/>
              </a:rPr>
              <a:t>, il richiedente deve presentare (artt. 4, 5, 6, 7 e 11 D.P.C.M. n. 88/2017):</a:t>
            </a:r>
          </a:p>
          <a:p>
            <a:pPr algn="l">
              <a:buFont typeface="+mj-lt"/>
              <a:buAutoNum type="arabicPeriod"/>
            </a:pPr>
            <a:r>
              <a:rPr lang="it-IT" b="0" i="0" dirty="0">
                <a:solidFill>
                  <a:srgbClr val="333333"/>
                </a:solidFill>
                <a:effectLst/>
                <a:latin typeface="Open Sans" panose="020B0606030504020204" pitchFamily="34" charset="0"/>
              </a:rPr>
              <a:t>un'istanza di riconoscimento delle condizioni per il diritto all'Ape sociale;</a:t>
            </a:r>
          </a:p>
          <a:p>
            <a:pPr algn="l">
              <a:buFont typeface="+mj-lt"/>
              <a:buAutoNum type="arabicPeriod"/>
            </a:pPr>
            <a:r>
              <a:rPr lang="it-IT" b="0" i="0" dirty="0">
                <a:solidFill>
                  <a:srgbClr val="333333"/>
                </a:solidFill>
                <a:effectLst/>
                <a:latin typeface="Open Sans" panose="020B0606030504020204" pitchFamily="34" charset="0"/>
              </a:rPr>
              <a:t>un'autodichiarazione ex art. 47, D.P.R. n. 445/2000 di possesso dei requisiti anagrafici, contributivi e soggettivi al momento della domanda o, alternativamente, entro il 31 dicembre dell'anno considerato;</a:t>
            </a:r>
          </a:p>
          <a:p>
            <a:pPr algn="l">
              <a:buFont typeface="+mj-lt"/>
              <a:buAutoNum type="arabicPeriod"/>
            </a:pPr>
            <a:r>
              <a:rPr lang="it-IT" b="0" i="0" dirty="0">
                <a:solidFill>
                  <a:srgbClr val="333333"/>
                </a:solidFill>
                <a:effectLst/>
                <a:latin typeface="Open Sans" panose="020B0606030504020204" pitchFamily="34" charset="0"/>
              </a:rPr>
              <a:t>la documentazione speciale che certifichi il possesso dei requisiti soggettivi, di cui all'art. 5 D.P.C.M. n. 88/2017, differente in base alla categoria di appartenenza (es. verbale ASL di riconoscimento dell'invalidità civile in misura almeno pari al 74%).</a:t>
            </a:r>
          </a:p>
          <a:p>
            <a:pPr algn="l"/>
            <a:r>
              <a:rPr lang="it-IT" b="0" i="0" dirty="0">
                <a:solidFill>
                  <a:srgbClr val="333333"/>
                </a:solidFill>
                <a:effectLst/>
                <a:latin typeface="Open Sans" panose="020B0606030504020204" pitchFamily="34" charset="0"/>
              </a:rPr>
              <a:t>Qualora risultino perfezionati tutti i requisiti, l'Ape sociale decorre dal </a:t>
            </a:r>
            <a:r>
              <a:rPr lang="it-IT" b="1" i="0" dirty="0">
                <a:solidFill>
                  <a:srgbClr val="333333"/>
                </a:solidFill>
                <a:effectLst/>
                <a:latin typeface="Open Sans" panose="020B0606030504020204" pitchFamily="34" charset="0"/>
              </a:rPr>
              <a:t>primo giorno del mese successivo</a:t>
            </a:r>
            <a:r>
              <a:rPr lang="it-IT" b="0" i="0" dirty="0">
                <a:solidFill>
                  <a:srgbClr val="333333"/>
                </a:solidFill>
                <a:effectLst/>
                <a:latin typeface="Open Sans" panose="020B0606030504020204" pitchFamily="34" charset="0"/>
              </a:rPr>
              <a:t> all'invio della domanda di trattamento, previa cessazione dell'attività di lavoro dipendente, autonomo o parasubordinato, svolta sia in Italia sia all'estero. </a:t>
            </a:r>
          </a:p>
        </p:txBody>
      </p:sp>
      <mc:AlternateContent xmlns:mc="http://schemas.openxmlformats.org/markup-compatibility/2006" xmlns:p14="http://schemas.microsoft.com/office/powerpoint/2010/main">
        <mc:Choice Requires="p14">
          <p:contentPart p14:bwMode="auto" r:id="rId3">
            <p14:nvContentPartPr>
              <p14:cNvPr id="10" name="Input penna 9">
                <a:extLst>
                  <a:ext uri="{FF2B5EF4-FFF2-40B4-BE49-F238E27FC236}">
                    <a16:creationId xmlns:a16="http://schemas.microsoft.com/office/drawing/2014/main" id="{A2EBD782-7A62-AFE7-7BC8-23F5D0A923B7}"/>
                  </a:ext>
                </a:extLst>
              </p14:cNvPr>
              <p14:cNvContentPartPr/>
              <p14:nvPr/>
            </p14:nvContentPartPr>
            <p14:xfrm>
              <a:off x="4437424" y="4527353"/>
              <a:ext cx="9720" cy="9360"/>
            </p14:xfrm>
          </p:contentPart>
        </mc:Choice>
        <mc:Fallback xmlns="">
          <p:pic>
            <p:nvPicPr>
              <p:cNvPr id="10" name="Input penna 9">
                <a:extLst>
                  <a:ext uri="{FF2B5EF4-FFF2-40B4-BE49-F238E27FC236}">
                    <a16:creationId xmlns:a16="http://schemas.microsoft.com/office/drawing/2014/main" id="{A2EBD782-7A62-AFE7-7BC8-23F5D0A923B7}"/>
                  </a:ext>
                </a:extLst>
              </p:cNvPr>
              <p:cNvPicPr/>
              <p:nvPr/>
            </p:nvPicPr>
            <p:blipFill>
              <a:blip r:embed="rId4"/>
              <a:stretch>
                <a:fillRect/>
              </a:stretch>
            </p:blipFill>
            <p:spPr>
              <a:xfrm>
                <a:off x="4383424" y="4419353"/>
                <a:ext cx="117360" cy="225000"/>
              </a:xfrm>
              <a:prstGeom prst="rect">
                <a:avLst/>
              </a:prstGeom>
            </p:spPr>
          </p:pic>
        </mc:Fallback>
      </mc:AlternateContent>
    </p:spTree>
    <p:extLst>
      <p:ext uri="{BB962C8B-B14F-4D97-AF65-F5344CB8AC3E}">
        <p14:creationId xmlns:p14="http://schemas.microsoft.com/office/powerpoint/2010/main" val="4010194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CED6792-2F38-4538-9744-44839725A59B}"/>
              </a:ext>
            </a:extLst>
          </p:cNvPr>
          <p:cNvSpPr/>
          <p:nvPr/>
        </p:nvSpPr>
        <p:spPr>
          <a:xfrm>
            <a:off x="897622" y="310393"/>
            <a:ext cx="4697834" cy="436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Assistenza sociale</a:t>
            </a:r>
          </a:p>
          <a:p>
            <a:pPr algn="ctr"/>
            <a:r>
              <a:rPr lang="it-IT" dirty="0"/>
              <a:t>Consiste in prestazioni a vario genere indirizzate al sostegno di ogni persona, lavoratore o no, che si trovi in uno stato di bisogno</a:t>
            </a:r>
          </a:p>
          <a:p>
            <a:pPr algn="ctr"/>
            <a:r>
              <a:rPr lang="it-IT" dirty="0"/>
              <a:t>Essa viene Attuata direttamente dagli organi della pubblica amministrazione e attinge i propri mezzi dal finanziamento pubblico</a:t>
            </a:r>
          </a:p>
          <a:p>
            <a:pPr algn="ctr"/>
            <a:endParaRPr lang="it-IT" dirty="0"/>
          </a:p>
          <a:p>
            <a:pPr algn="ctr"/>
            <a:r>
              <a:rPr lang="it-IT" dirty="0"/>
              <a:t> </a:t>
            </a:r>
          </a:p>
          <a:p>
            <a:pPr algn="ctr"/>
            <a:r>
              <a:rPr lang="it-IT" dirty="0"/>
              <a:t>Tipici sono invalidità civile e assegno sociale </a:t>
            </a:r>
          </a:p>
        </p:txBody>
      </p:sp>
      <p:sp>
        <p:nvSpPr>
          <p:cNvPr id="3" name="Rettangolo 2">
            <a:extLst>
              <a:ext uri="{FF2B5EF4-FFF2-40B4-BE49-F238E27FC236}">
                <a16:creationId xmlns:a16="http://schemas.microsoft.com/office/drawing/2014/main" id="{FA694217-2BBC-44EB-8C17-52D152701CCC}"/>
              </a:ext>
            </a:extLst>
          </p:cNvPr>
          <p:cNvSpPr/>
          <p:nvPr/>
        </p:nvSpPr>
        <p:spPr>
          <a:xfrm>
            <a:off x="5880683" y="310394"/>
            <a:ext cx="4865615" cy="4362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Previdenza sociale</a:t>
            </a:r>
          </a:p>
          <a:p>
            <a:pPr algn="ctr"/>
            <a:r>
              <a:rPr lang="it-IT" dirty="0"/>
              <a:t>Strumento di politica sociale destinato a prevenire condizioni di bisogno di soggetti esposti ed economicamente indifesi in quanto totalmente dipendenti dal lavoro quotidiano.</a:t>
            </a:r>
          </a:p>
          <a:p>
            <a:pPr algn="ctr"/>
            <a:r>
              <a:rPr lang="it-IT" dirty="0"/>
              <a:t>Riservata alle classi lavoratrici</a:t>
            </a:r>
          </a:p>
          <a:p>
            <a:pPr algn="ctr"/>
            <a:endParaRPr lang="it-IT" dirty="0"/>
          </a:p>
          <a:p>
            <a:pPr algn="ctr"/>
            <a:r>
              <a:rPr lang="it-IT" dirty="0"/>
              <a:t>La previdenza sociale è assicurata tramite </a:t>
            </a:r>
          </a:p>
          <a:p>
            <a:pPr algn="ctr"/>
            <a:r>
              <a:rPr lang="it-IT" dirty="0"/>
              <a:t>IINPS ed INAIL</a:t>
            </a:r>
          </a:p>
        </p:txBody>
      </p:sp>
      <p:sp>
        <p:nvSpPr>
          <p:cNvPr id="4" name="Rettangolo 3">
            <a:extLst>
              <a:ext uri="{FF2B5EF4-FFF2-40B4-BE49-F238E27FC236}">
                <a16:creationId xmlns:a16="http://schemas.microsoft.com/office/drawing/2014/main" id="{EE3CD13D-8C86-4A9D-81B9-8534BE35E393}"/>
              </a:ext>
            </a:extLst>
          </p:cNvPr>
          <p:cNvSpPr/>
          <p:nvPr/>
        </p:nvSpPr>
        <p:spPr>
          <a:xfrm>
            <a:off x="897622" y="4847427"/>
            <a:ext cx="9848676" cy="1510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LO STATO COME ASSOLUTO DETENTORE DEL POTERE NORMATIVO IN MATERIA</a:t>
            </a:r>
          </a:p>
        </p:txBody>
      </p:sp>
      <p:pic>
        <p:nvPicPr>
          <p:cNvPr id="5"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617" y="6214834"/>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91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isultati immagini per LOGO PATRONATO INPAL">
            <a:extLst>
              <a:ext uri="{FF2B5EF4-FFF2-40B4-BE49-F238E27FC236}">
                <a16:creationId xmlns:a16="http://schemas.microsoft.com/office/drawing/2014/main" id="{4D9ECBC5-28DC-4EFC-811E-529C06DFC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199464"/>
            <a:ext cx="737433" cy="38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9F16C93C-F592-11CF-CFD7-CA5DB8D6D668}"/>
              </a:ext>
            </a:extLst>
          </p:cNvPr>
          <p:cNvPicPr>
            <a:picLocks noChangeAspect="1"/>
          </p:cNvPicPr>
          <p:nvPr/>
        </p:nvPicPr>
        <p:blipFill>
          <a:blip r:embed="rId3"/>
          <a:stretch>
            <a:fillRect/>
          </a:stretch>
        </p:blipFill>
        <p:spPr>
          <a:xfrm>
            <a:off x="1589150" y="710969"/>
            <a:ext cx="8343744" cy="481369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put penna 5">
                <a:extLst>
                  <a:ext uri="{FF2B5EF4-FFF2-40B4-BE49-F238E27FC236}">
                    <a16:creationId xmlns:a16="http://schemas.microsoft.com/office/drawing/2014/main" id="{2570427C-5742-0A2F-AE28-C43B1FAF98EC}"/>
                  </a:ext>
                </a:extLst>
              </p14:cNvPr>
              <p14:cNvContentPartPr/>
              <p14:nvPr/>
            </p14:nvContentPartPr>
            <p14:xfrm>
              <a:off x="5127544" y="3056859"/>
              <a:ext cx="360" cy="360"/>
            </p14:xfrm>
          </p:contentPart>
        </mc:Choice>
        <mc:Fallback xmlns="">
          <p:pic>
            <p:nvPicPr>
              <p:cNvPr id="6" name="Input penna 5">
                <a:extLst>
                  <a:ext uri="{FF2B5EF4-FFF2-40B4-BE49-F238E27FC236}">
                    <a16:creationId xmlns:a16="http://schemas.microsoft.com/office/drawing/2014/main" id="{2570427C-5742-0A2F-AE28-C43B1FAF98EC}"/>
                  </a:ext>
                </a:extLst>
              </p:cNvPr>
              <p:cNvPicPr/>
              <p:nvPr/>
            </p:nvPicPr>
            <p:blipFill>
              <a:blip r:embed="rId5"/>
              <a:stretch>
                <a:fillRect/>
              </a:stretch>
            </p:blipFill>
            <p:spPr>
              <a:xfrm>
                <a:off x="5118904" y="3048219"/>
                <a:ext cx="18000" cy="18000"/>
              </a:xfrm>
              <a:prstGeom prst="rect">
                <a:avLst/>
              </a:prstGeom>
            </p:spPr>
          </p:pic>
        </mc:Fallback>
      </mc:AlternateContent>
    </p:spTree>
    <p:extLst>
      <p:ext uri="{BB962C8B-B14F-4D97-AF65-F5344CB8AC3E}">
        <p14:creationId xmlns:p14="http://schemas.microsoft.com/office/powerpoint/2010/main" val="182652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5AE2B9-063B-4392-9795-C85DEA27EE78}"/>
              </a:ext>
            </a:extLst>
          </p:cNvPr>
          <p:cNvSpPr>
            <a:spLocks noChangeArrowheads="1"/>
          </p:cNvSpPr>
          <p:nvPr/>
        </p:nvSpPr>
        <p:spPr bwMode="auto">
          <a:xfrm>
            <a:off x="536897" y="1500083"/>
            <a:ext cx="11504102"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rgbClr val="FF0000"/>
                </a:solidFill>
                <a:effectLst/>
                <a:cs typeface="Arial" panose="020B0604020202020204" pitchFamily="34" charset="0"/>
              </a:rPr>
              <a:t>Ape volontario</a:t>
            </a:r>
          </a:p>
          <a:p>
            <a:pPr marL="0" marR="0" lvl="0" indent="0" algn="ctr" defTabSz="914400" rtl="0" eaLnBrk="0" fontAlgn="base" latinLnBrk="0" hangingPunct="0">
              <a:lnSpc>
                <a:spcPct val="100000"/>
              </a:lnSpc>
              <a:spcBef>
                <a:spcPct val="0"/>
              </a:spcBef>
              <a:spcAft>
                <a:spcPct val="0"/>
              </a:spcAft>
              <a:buClrTx/>
              <a:buSzTx/>
              <a:buFontTx/>
              <a:buNone/>
              <a:tabLst/>
            </a:pPr>
            <a:endParaRPr lang="it-IT" altLang="it-IT" sz="2000"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La novità interessa tutti i lavoratori iscritti presso l'assicurazione generale obbligatoria, le forme ad essa sostitutive od esclusive (</a:t>
            </a:r>
            <a:r>
              <a:rPr kumimoji="0" lang="it-IT" altLang="it-IT" sz="2000" b="0" i="0" u="none" strike="noStrike" cap="none" normalizeH="0" baseline="0" dirty="0">
                <a:ln>
                  <a:noFill/>
                </a:ln>
                <a:solidFill>
                  <a:srgbClr val="FF0000"/>
                </a:solidFill>
                <a:effectLst/>
                <a:cs typeface="Arial" panose="020B0604020202020204" pitchFamily="34" charset="0"/>
              </a:rPr>
              <a:t>dunque sia i lavoratori dipendenti del settore privato, sia gli autonomi, gli iscritti alla </a:t>
            </a:r>
            <a:r>
              <a:rPr kumimoji="0" lang="it-IT" altLang="it-IT" sz="2000" b="0" i="0" u="sng" strike="noStrike" cap="none" normalizeH="0" baseline="0" dirty="0">
                <a:ln>
                  <a:noFill/>
                </a:ln>
                <a:solidFill>
                  <a:srgbClr val="FF0000"/>
                </a:solidFill>
                <a:effectLst/>
                <a:cs typeface="Arial" panose="020B0604020202020204" pitchFamily="34" charset="0"/>
                <a:hlinkClick r:id="rId2" tooltip="Approfondisci nel Dizionario la gestione separata">
                  <a:extLst>
                    <a:ext uri="{A12FA001-AC4F-418D-AE19-62706E023703}">
                      <ahyp:hlinkClr xmlns:ahyp="http://schemas.microsoft.com/office/drawing/2018/hyperlinkcolor" val="tx"/>
                    </a:ext>
                  </a:extLst>
                </a:hlinkClick>
              </a:rPr>
              <a:t>gestione separata</a:t>
            </a:r>
            <a:r>
              <a:rPr kumimoji="0" lang="it-IT" altLang="it-IT" sz="2000" b="0" i="0" u="none" strike="noStrike" cap="none" normalizeH="0" baseline="0" dirty="0">
                <a:ln>
                  <a:noFill/>
                </a:ln>
                <a:solidFill>
                  <a:srgbClr val="FF0000"/>
                </a:solidFill>
                <a:effectLst/>
                <a:cs typeface="Arial" panose="020B0604020202020204" pitchFamily="34" charset="0"/>
              </a:rPr>
              <a:t> nonché i lavoratori del pubblico impiego</a:t>
            </a:r>
            <a:r>
              <a:rPr kumimoji="0" lang="it-IT" altLang="it-IT" sz="2000" b="0" i="0" u="none" strike="noStrike" cap="none" normalizeH="0" baseline="0" dirty="0">
                <a:ln>
                  <a:noFill/>
                </a:ln>
                <a:solidFill>
                  <a:srgbClr val="000000"/>
                </a:solidFill>
                <a:effectLst/>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 in possesso di </a:t>
            </a:r>
            <a:r>
              <a:rPr kumimoji="0" lang="it-IT" altLang="it-IT" sz="2000" b="1" i="0" u="none" strike="noStrike" cap="none" normalizeH="0" baseline="0" dirty="0">
                <a:ln>
                  <a:noFill/>
                </a:ln>
                <a:solidFill>
                  <a:srgbClr val="000000"/>
                </a:solidFill>
                <a:effectLst/>
                <a:cs typeface="Arial" panose="020B0604020202020204" pitchFamily="34" charset="0"/>
              </a:rPr>
              <a:t>63 anni di età</a:t>
            </a:r>
            <a:r>
              <a:rPr kumimoji="0" lang="it-IT" altLang="it-IT" sz="2000" b="0" i="0" u="none" strike="noStrike" cap="none" normalizeH="0" baseline="0" dirty="0">
                <a:ln>
                  <a:noFill/>
                </a:ln>
                <a:solidFill>
                  <a:srgbClr val="000000"/>
                </a:solidFill>
                <a:effectLst/>
                <a:cs typeface="Arial" panose="020B0604020202020204" pitchFamily="34" charset="0"/>
              </a:rPr>
              <a:t>, </a:t>
            </a:r>
            <a:r>
              <a:rPr kumimoji="0" lang="it-IT" altLang="it-IT" sz="2000" b="1" i="0" u="none" strike="noStrike" cap="none" normalizeH="0" baseline="0" dirty="0">
                <a:ln>
                  <a:noFill/>
                </a:ln>
                <a:solidFill>
                  <a:srgbClr val="000000"/>
                </a:solidFill>
                <a:effectLst/>
                <a:cs typeface="Arial" panose="020B0604020202020204" pitchFamily="34" charset="0"/>
              </a:rPr>
              <a:t>20 anni di contributi</a:t>
            </a:r>
            <a:r>
              <a:rPr kumimoji="0" lang="it-IT" altLang="it-IT" sz="2000" b="0" i="0" u="none" strike="noStrike" cap="none" normalizeH="0" baseline="0" dirty="0">
                <a:ln>
                  <a:noFill/>
                </a:ln>
                <a:solidFill>
                  <a:srgbClr val="000000"/>
                </a:solidFill>
                <a:effectLst/>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cs typeface="Arial" panose="020B0604020202020204" pitchFamily="34" charset="0"/>
              </a:rPr>
              <a:t> a non più di </a:t>
            </a:r>
            <a:r>
              <a:rPr kumimoji="0" lang="it-IT" altLang="it-IT" sz="2000" b="1" i="0" u="none" strike="noStrike" cap="none" normalizeH="0" baseline="0" dirty="0">
                <a:ln>
                  <a:noFill/>
                </a:ln>
                <a:solidFill>
                  <a:srgbClr val="000000"/>
                </a:solidFill>
                <a:effectLst/>
                <a:cs typeface="Arial" panose="020B0604020202020204" pitchFamily="34" charset="0"/>
              </a:rPr>
              <a:t>3 anni e 7 mesi</a:t>
            </a:r>
            <a:r>
              <a:rPr kumimoji="0" lang="it-IT" altLang="it-IT" sz="2000" b="0" i="0" u="none" strike="noStrike" cap="none" normalizeH="0" baseline="0" dirty="0">
                <a:ln>
                  <a:noFill/>
                </a:ln>
                <a:solidFill>
                  <a:srgbClr val="000000"/>
                </a:solidFill>
                <a:effectLst/>
                <a:cs typeface="Arial" panose="020B0604020202020204" pitchFamily="34" charset="0"/>
              </a:rPr>
              <a:t> dalla </a:t>
            </a:r>
            <a:r>
              <a:rPr kumimoji="0" lang="it-IT" altLang="it-IT" sz="2000" b="0" i="0" u="sng" strike="noStrike" cap="none" normalizeH="0" baseline="0" dirty="0">
                <a:ln>
                  <a:noFill/>
                </a:ln>
                <a:solidFill>
                  <a:srgbClr val="FF7808"/>
                </a:solidFill>
                <a:effectLst/>
                <a:cs typeface="Arial" panose="020B0604020202020204" pitchFamily="34" charset="0"/>
                <a:hlinkClick r:id="rId3" tooltip="Approfondisci sulla Pensione di Vecchiaia"/>
              </a:rPr>
              <a:t>pensione di vecchiaia</a:t>
            </a:r>
            <a:r>
              <a:rPr kumimoji="0" lang="it-IT" altLang="it-IT" sz="2000" b="0" i="0" u="none" strike="noStrike" cap="none" normalizeH="0" baseline="0" dirty="0">
                <a:ln>
                  <a:noFill/>
                </a:ln>
                <a:solidFill>
                  <a:srgbClr val="000000"/>
                </a:solidFill>
                <a:effectLst/>
                <a:cs typeface="Arial" panose="020B0604020202020204" pitchFamily="34" charset="0"/>
              </a:rPr>
              <a:t> nel regime obbligatorio.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endParaRPr>
          </a:p>
        </p:txBody>
      </p:sp>
      <p:pic>
        <p:nvPicPr>
          <p:cNvPr id="3" name="Picture 11" descr="Risultati immagini per LOGO PATRONATO INPAL">
            <a:extLst>
              <a:ext uri="{FF2B5EF4-FFF2-40B4-BE49-F238E27FC236}">
                <a16:creationId xmlns:a16="http://schemas.microsoft.com/office/drawing/2014/main" id="{8CA3239A-3CAC-4F3F-ADAC-E94B91521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516" y="6157520"/>
            <a:ext cx="1204753" cy="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89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488DE42-183B-4034-822A-2E485473A39D}"/>
              </a:ext>
            </a:extLst>
          </p:cNvPr>
          <p:cNvSpPr/>
          <p:nvPr/>
        </p:nvSpPr>
        <p:spPr>
          <a:xfrm>
            <a:off x="746619" y="1918063"/>
            <a:ext cx="10385571" cy="2308324"/>
          </a:xfrm>
          <a:prstGeom prst="rect">
            <a:avLst/>
          </a:prstGeom>
        </p:spPr>
        <p:txBody>
          <a:bodyPr wrap="square">
            <a:spAutoFit/>
          </a:bodyPr>
          <a:lstStyle/>
          <a:p>
            <a:pPr algn="ctr"/>
            <a:r>
              <a:rPr lang="it-IT" altLang="it-IT" dirty="0">
                <a:solidFill>
                  <a:srgbClr val="000000"/>
                </a:solidFill>
                <a:cs typeface="Arial" panose="020B0604020202020204" pitchFamily="34" charset="0"/>
              </a:rPr>
              <a:t>Per l'accesso alla misura la </a:t>
            </a:r>
            <a:r>
              <a:rPr lang="it-IT" altLang="it-IT" b="1" dirty="0">
                <a:solidFill>
                  <a:srgbClr val="000000"/>
                </a:solidFill>
                <a:cs typeface="Arial" panose="020B0604020202020204" pitchFamily="34" charset="0"/>
              </a:rPr>
              <a:t>pensione</a:t>
            </a:r>
            <a:r>
              <a:rPr lang="it-IT" altLang="it-IT" dirty="0">
                <a:solidFill>
                  <a:srgbClr val="000000"/>
                </a:solidFill>
                <a:cs typeface="Arial" panose="020B0604020202020204" pitchFamily="34" charset="0"/>
              </a:rPr>
              <a:t> al momento della richiesta dovrà risultare </a:t>
            </a:r>
            <a:r>
              <a:rPr lang="it-IT" altLang="it-IT" b="1" dirty="0">
                <a:solidFill>
                  <a:srgbClr val="000000"/>
                </a:solidFill>
                <a:cs typeface="Arial" panose="020B0604020202020204" pitchFamily="34" charset="0"/>
              </a:rPr>
              <a:t>non inferiore a 1,4 volte</a:t>
            </a:r>
            <a:r>
              <a:rPr lang="it-IT" altLang="it-IT" dirty="0">
                <a:solidFill>
                  <a:srgbClr val="000000"/>
                </a:solidFill>
                <a:cs typeface="Arial" panose="020B0604020202020204" pitchFamily="34" charset="0"/>
              </a:rPr>
              <a:t> il trattamento minimo INPS (cioè circa 710 euro al mese) </a:t>
            </a:r>
            <a:r>
              <a:rPr lang="it-IT" altLang="it-IT" b="1" dirty="0">
                <a:solidFill>
                  <a:srgbClr val="000000"/>
                </a:solidFill>
                <a:cs typeface="Arial" panose="020B0604020202020204" pitchFamily="34" charset="0"/>
              </a:rPr>
              <a:t>al netto</a:t>
            </a:r>
            <a:r>
              <a:rPr lang="it-IT" altLang="it-IT" dirty="0">
                <a:solidFill>
                  <a:srgbClr val="000000"/>
                </a:solidFill>
                <a:cs typeface="Arial" panose="020B0604020202020204" pitchFamily="34" charset="0"/>
              </a:rPr>
              <a:t> della rata di ammortamento corrispondente all'APE richiesta; </a:t>
            </a:r>
          </a:p>
          <a:p>
            <a:pPr algn="ctr"/>
            <a:r>
              <a:rPr lang="it-IT" altLang="it-IT" dirty="0">
                <a:solidFill>
                  <a:srgbClr val="000000"/>
                </a:solidFill>
                <a:cs typeface="Arial" panose="020B0604020202020204" pitchFamily="34" charset="0"/>
              </a:rPr>
              <a:t>inoltre l'interessato non deve essere titolare di una pensione diretta </a:t>
            </a:r>
          </a:p>
          <a:p>
            <a:pPr algn="ctr"/>
            <a:r>
              <a:rPr lang="it-IT" altLang="it-IT" dirty="0">
                <a:solidFill>
                  <a:srgbClr val="000000"/>
                </a:solidFill>
                <a:cs typeface="Arial" panose="020B0604020202020204" pitchFamily="34" charset="0"/>
              </a:rPr>
              <a:t>o </a:t>
            </a:r>
          </a:p>
          <a:p>
            <a:pPr algn="ctr"/>
            <a:r>
              <a:rPr lang="it-IT" altLang="it-IT" dirty="0">
                <a:solidFill>
                  <a:srgbClr val="000000"/>
                </a:solidFill>
                <a:cs typeface="Arial" panose="020B0604020202020204" pitchFamily="34" charset="0"/>
              </a:rPr>
              <a:t>dell'</a:t>
            </a:r>
            <a:r>
              <a:rPr lang="it-IT" altLang="it-IT" u="sng" dirty="0">
                <a:solidFill>
                  <a:srgbClr val="FF7808"/>
                </a:solidFill>
                <a:cs typeface="Arial" panose="020B0604020202020204" pitchFamily="34" charset="0"/>
                <a:hlinkClick r:id="rId2" tooltip="Approfondisci nel dizionario i requisiti per l'assegno ordinario di invalidità"/>
              </a:rPr>
              <a:t>assegno ordinario di invalidità</a:t>
            </a:r>
            <a:r>
              <a:rPr lang="it-IT" altLang="it-IT" dirty="0">
                <a:solidFill>
                  <a:srgbClr val="000000"/>
                </a:solidFill>
                <a:cs typeface="Arial" panose="020B0604020202020204" pitchFamily="34" charset="0"/>
              </a:rPr>
              <a:t>. </a:t>
            </a:r>
          </a:p>
          <a:p>
            <a:pPr algn="ctr"/>
            <a:r>
              <a:rPr lang="it-IT" altLang="it-IT" dirty="0">
                <a:solidFill>
                  <a:srgbClr val="000000"/>
                </a:solidFill>
                <a:cs typeface="Arial" panose="020B0604020202020204" pitchFamily="34" charset="0"/>
              </a:rPr>
              <a:t>La misura ha carattere sperimentale: durerà sino al </a:t>
            </a:r>
            <a:r>
              <a:rPr lang="it-IT" altLang="it-IT" b="1" dirty="0">
                <a:solidFill>
                  <a:srgbClr val="000000"/>
                </a:solidFill>
                <a:cs typeface="Arial" panose="020B0604020202020204" pitchFamily="34" charset="0"/>
              </a:rPr>
              <a:t>31 dicembre 2019</a:t>
            </a:r>
            <a:r>
              <a:rPr lang="it-IT" altLang="it-IT" dirty="0">
                <a:solidFill>
                  <a:srgbClr val="000000"/>
                </a:solidFill>
                <a:cs typeface="Arial" panose="020B0604020202020204" pitchFamily="34" charset="0"/>
              </a:rPr>
              <a:t> e poi potrà essere rinnovato sulla base dei risultati della sperimentazione</a:t>
            </a:r>
            <a:endParaRPr lang="it-IT" dirty="0"/>
          </a:p>
        </p:txBody>
      </p:sp>
      <p:pic>
        <p:nvPicPr>
          <p:cNvPr id="3" name="Picture 11" descr="Risultati immagini per LOGO PATRONATO INPAL">
            <a:extLst>
              <a:ext uri="{FF2B5EF4-FFF2-40B4-BE49-F238E27FC236}">
                <a16:creationId xmlns:a16="http://schemas.microsoft.com/office/drawing/2014/main" id="{81E4EEA6-443C-48C1-830B-34B8F4368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295" y="6065241"/>
            <a:ext cx="1333665" cy="6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90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C925648-1807-4E3B-911F-55D6A085EFC7}"/>
              </a:ext>
            </a:extLst>
          </p:cNvPr>
          <p:cNvSpPr/>
          <p:nvPr/>
        </p:nvSpPr>
        <p:spPr>
          <a:xfrm>
            <a:off x="1283515" y="1166843"/>
            <a:ext cx="9731229" cy="3785652"/>
          </a:xfrm>
          <a:prstGeom prst="rect">
            <a:avLst/>
          </a:prstGeom>
        </p:spPr>
        <p:txBody>
          <a:bodyPr wrap="square">
            <a:spAutoFit/>
          </a:bodyPr>
          <a:lstStyle/>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L’elemento distintivo consiste nel fatto che l'operazione consiste in un </a:t>
            </a:r>
          </a:p>
          <a:p>
            <a:pPr lvl="0" algn="ctr" defTabSz="914400" eaLnBrk="0" fontAlgn="base" hangingPunct="0">
              <a:spcBef>
                <a:spcPct val="0"/>
              </a:spcBef>
              <a:spcAft>
                <a:spcPct val="0"/>
              </a:spcAft>
            </a:pPr>
            <a:r>
              <a:rPr lang="it-IT" altLang="it-IT" sz="2000" b="1" dirty="0">
                <a:solidFill>
                  <a:srgbClr val="000000"/>
                </a:solidFill>
                <a:latin typeface="Arial" panose="020B0604020202020204" pitchFamily="34" charset="0"/>
                <a:cs typeface="Arial" panose="020B0604020202020204" pitchFamily="34" charset="0"/>
              </a:rPr>
              <a:t>prestito bancario</a:t>
            </a:r>
            <a:r>
              <a:rPr lang="it-IT" altLang="it-IT" sz="2000" dirty="0">
                <a:solidFill>
                  <a:srgbClr val="000000"/>
                </a:solidFill>
                <a:latin typeface="Arial" panose="020B0604020202020204" pitchFamily="34" charset="0"/>
                <a:cs typeface="Arial" panose="020B0604020202020204" pitchFamily="34" charset="0"/>
              </a:rPr>
              <a:t>, </a:t>
            </a:r>
            <a:r>
              <a:rPr lang="it-IT" altLang="it-IT" sz="2000" b="1" dirty="0">
                <a:solidFill>
                  <a:srgbClr val="000000"/>
                </a:solidFill>
                <a:latin typeface="Arial" panose="020B0604020202020204" pitchFamily="34" charset="0"/>
                <a:cs typeface="Arial" panose="020B0604020202020204" pitchFamily="34" charset="0"/>
              </a:rPr>
              <a:t>garantito da un'assicurazione privata</a:t>
            </a:r>
            <a:r>
              <a:rPr lang="it-IT" altLang="it-IT" sz="2000"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contro il rischio premorienza che, una volta raggiunti i requisiti per la normale uscita di vecchiaia, il lavoratore - pensionato comincerà mese per mese a ripagare tramite trattenute alla fonte sulla sua pensione operate direttamente dall’INPS,</a:t>
            </a:r>
          </a:p>
          <a:p>
            <a:pPr lvl="0" algn="ctr" defTabSz="914400" eaLnBrk="0" fontAlgn="base" hangingPunct="0">
              <a:spcBef>
                <a:spcPct val="0"/>
              </a:spcBef>
              <a:spcAft>
                <a:spcPct val="0"/>
              </a:spcAft>
            </a:pPr>
            <a:r>
              <a:rPr lang="it-IT" altLang="it-IT" sz="2000" b="1" i="1" dirty="0">
                <a:solidFill>
                  <a:srgbClr val="000000"/>
                </a:solidFill>
                <a:latin typeface="Arial" panose="020B0604020202020204" pitchFamily="34" charset="0"/>
                <a:cs typeface="Arial" panose="020B0604020202020204" pitchFamily="34" charset="0"/>
              </a:rPr>
              <a:t>per i successivi venti anni.</a:t>
            </a:r>
          </a:p>
          <a:p>
            <a:pPr lvl="0" algn="ctr" defTabSz="914400" eaLnBrk="0" fontAlgn="base" hangingPunct="0">
              <a:spcBef>
                <a:spcPct val="0"/>
              </a:spcBef>
              <a:spcAft>
                <a:spcPct val="0"/>
              </a:spcAft>
            </a:pPr>
            <a:r>
              <a:rPr lang="it-IT" altLang="it-IT" sz="2000" b="1" i="1"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Dunque a differenza della versione sociale che è a carico dello Stato e riservata alle persone in difficoltà, quella volontaria comporta </a:t>
            </a:r>
            <a:r>
              <a:rPr lang="it-IT" altLang="it-IT" sz="2000" b="1" dirty="0">
                <a:solidFill>
                  <a:srgbClr val="000000"/>
                </a:solidFill>
                <a:latin typeface="Arial" panose="020B0604020202020204" pitchFamily="34" charset="0"/>
                <a:cs typeface="Arial" panose="020B0604020202020204" pitchFamily="34" charset="0"/>
              </a:rPr>
              <a:t>un costo per chi ne usufruisce</a:t>
            </a:r>
            <a:r>
              <a:rPr lang="it-IT" altLang="it-IT" sz="2000"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In caso di morte prematura i superstiti però </a:t>
            </a:r>
            <a:r>
              <a:rPr lang="it-IT" altLang="it-IT" sz="2000" b="1" dirty="0">
                <a:solidFill>
                  <a:srgbClr val="000000"/>
                </a:solidFill>
                <a:latin typeface="Arial" panose="020B0604020202020204" pitchFamily="34" charset="0"/>
                <a:cs typeface="Arial" panose="020B0604020202020204" pitchFamily="34" charset="0"/>
              </a:rPr>
              <a:t>non subiranno alcuna penalità</a:t>
            </a:r>
            <a:r>
              <a:rPr lang="it-IT" altLang="it-IT" sz="2000" dirty="0">
                <a:solidFill>
                  <a:srgbClr val="000000"/>
                </a:solidFill>
                <a:latin typeface="Arial" panose="020B0604020202020204" pitchFamily="34" charset="0"/>
                <a:cs typeface="Arial" panose="020B0604020202020204" pitchFamily="34" charset="0"/>
              </a:rPr>
              <a:t> sulla </a:t>
            </a:r>
            <a:r>
              <a:rPr lang="it-IT" altLang="it-IT" sz="2000" u="sng" dirty="0">
                <a:solidFill>
                  <a:srgbClr val="FF7808"/>
                </a:solidFill>
                <a:latin typeface="Arial" panose="020B0604020202020204" pitchFamily="34" charset="0"/>
                <a:cs typeface="Arial" panose="020B0604020202020204" pitchFamily="34" charset="0"/>
                <a:hlinkClick r:id="rId2" tooltip="Vai all'approfondimento sulla pensione indiretta"/>
              </a:rPr>
              <a:t>pensione indiretta</a:t>
            </a:r>
            <a:r>
              <a:rPr lang="it-IT" altLang="it-IT" sz="2000" dirty="0">
                <a:solidFill>
                  <a:srgbClr val="000000"/>
                </a:solidFill>
                <a:latin typeface="Arial" panose="020B0604020202020204" pitchFamily="34" charset="0"/>
                <a:cs typeface="Arial" panose="020B0604020202020204" pitchFamily="34" charset="0"/>
              </a:rPr>
              <a:t> dato che sarà l'assicurazione a pagare l'intermediario delle somme residue del prestito contratto. </a:t>
            </a:r>
            <a:endParaRPr lang="it-IT" altLang="it-IT" sz="2000" dirty="0"/>
          </a:p>
        </p:txBody>
      </p:sp>
      <p:pic>
        <p:nvPicPr>
          <p:cNvPr id="3" name="Picture 11" descr="Risultati immagini per LOGO PATRONATO INPAL">
            <a:extLst>
              <a:ext uri="{FF2B5EF4-FFF2-40B4-BE49-F238E27FC236}">
                <a16:creationId xmlns:a16="http://schemas.microsoft.com/office/drawing/2014/main" id="{B5A56CDA-D178-40F3-922D-28594B4FC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738" y="5998327"/>
            <a:ext cx="1397742" cy="72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51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3AE9A8E-A669-4159-9F0C-B1B9EDD451BE}"/>
              </a:ext>
            </a:extLst>
          </p:cNvPr>
          <p:cNvSpPr/>
          <p:nvPr/>
        </p:nvSpPr>
        <p:spPr>
          <a:xfrm>
            <a:off x="637563" y="567851"/>
            <a:ext cx="11207692" cy="5324535"/>
          </a:xfrm>
          <a:prstGeom prst="rect">
            <a:avLst/>
          </a:prstGeom>
        </p:spPr>
        <p:txBody>
          <a:bodyPr wrap="square">
            <a:spAutoFit/>
          </a:bodyPr>
          <a:lstStyle/>
          <a:p>
            <a:pPr lvl="0" algn="ctr" defTabSz="914400" eaLnBrk="0" fontAlgn="base" hangingPunct="0">
              <a:spcBef>
                <a:spcPct val="0"/>
              </a:spcBef>
              <a:spcAft>
                <a:spcPct val="0"/>
              </a:spcAft>
            </a:pPr>
            <a:r>
              <a:rPr lang="it-IT" altLang="it-IT" sz="2000" b="1" dirty="0">
                <a:solidFill>
                  <a:srgbClr val="000000"/>
                </a:solidFill>
                <a:latin typeface="Arial" panose="020B0604020202020204" pitchFamily="34" charset="0"/>
                <a:cs typeface="Arial" panose="020B0604020202020204" pitchFamily="34" charset="0"/>
              </a:rPr>
              <a:t>La durata del prestito</a:t>
            </a:r>
          </a:p>
          <a:p>
            <a:pPr lvl="0" algn="ctr" defTabSz="914400" eaLnBrk="0" fontAlgn="base" hangingPunct="0">
              <a:spcBef>
                <a:spcPct val="0"/>
              </a:spcBef>
              <a:spcAft>
                <a:spcPct val="0"/>
              </a:spcAft>
            </a:pPr>
            <a:endParaRPr lang="it-IT" altLang="it-IT" sz="2000"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sz="2000" b="1"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L'ape volontario potrà durare da un minimo di </a:t>
            </a:r>
            <a:r>
              <a:rPr lang="it-IT" altLang="it-IT" sz="2000" b="1" dirty="0">
                <a:solidFill>
                  <a:srgbClr val="000000"/>
                </a:solidFill>
                <a:latin typeface="Arial" panose="020B0604020202020204" pitchFamily="34" charset="0"/>
                <a:cs typeface="Arial" panose="020B0604020202020204" pitchFamily="34" charset="0"/>
              </a:rPr>
              <a:t>sei ad un massimo di 43 mesi</a:t>
            </a:r>
            <a:r>
              <a:rPr lang="it-IT" altLang="it-IT" sz="2000"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(è prevista però la possibilità di allungare la durata del prestito ove l'età per il pensionamento di vecchiaia slitti in funzione dei prossimi adeguamenti alla </a:t>
            </a:r>
            <a:r>
              <a:rPr lang="it-IT" altLang="it-IT" sz="2000" u="sng" dirty="0">
                <a:solidFill>
                  <a:srgbClr val="FF7808"/>
                </a:solidFill>
                <a:latin typeface="Arial" panose="020B0604020202020204" pitchFamily="34" charset="0"/>
                <a:cs typeface="Arial" panose="020B0604020202020204" pitchFamily="34" charset="0"/>
                <a:hlinkClick r:id="rId2" tooltip="Approfondisci sul funzionamento della speranza di vita"/>
              </a:rPr>
              <a:t>speranza di vita</a:t>
            </a:r>
            <a:r>
              <a:rPr lang="it-IT" altLang="it-IT" sz="2000" dirty="0">
                <a:solidFill>
                  <a:srgbClr val="000000"/>
                </a:solidFill>
                <a:latin typeface="Arial" panose="020B0604020202020204" pitchFamily="34" charset="0"/>
                <a:cs typeface="Arial" panose="020B0604020202020204" pitchFamily="34" charset="0"/>
              </a:rPr>
              <a:t>) ed il lavoratore potrà richiedere una cifra da un minimo di </a:t>
            </a:r>
            <a:r>
              <a:rPr lang="it-IT" altLang="it-IT" sz="2000" b="1" dirty="0">
                <a:solidFill>
                  <a:srgbClr val="000000"/>
                </a:solidFill>
                <a:latin typeface="Arial" panose="020B0604020202020204" pitchFamily="34" charset="0"/>
                <a:cs typeface="Arial" panose="020B0604020202020204" pitchFamily="34" charset="0"/>
              </a:rPr>
              <a:t>150 euro al mese</a:t>
            </a:r>
            <a:r>
              <a:rPr lang="it-IT" altLang="it-IT" sz="2000" dirty="0">
                <a:solidFill>
                  <a:srgbClr val="000000"/>
                </a:solidFill>
                <a:latin typeface="Arial" panose="020B0604020202020204" pitchFamily="34" charset="0"/>
                <a:cs typeface="Arial" panose="020B0604020202020204" pitchFamily="34" charset="0"/>
              </a:rPr>
              <a:t> ad un massimo che oscilla fra il </a:t>
            </a:r>
            <a:r>
              <a:rPr lang="it-IT" altLang="it-IT" sz="2000" b="1" dirty="0">
                <a:solidFill>
                  <a:srgbClr val="000000"/>
                </a:solidFill>
                <a:latin typeface="Arial" panose="020B0604020202020204" pitchFamily="34" charset="0"/>
                <a:cs typeface="Arial" panose="020B0604020202020204" pitchFamily="34" charset="0"/>
              </a:rPr>
              <a:t>75 e il 90%</a:t>
            </a:r>
            <a:r>
              <a:rPr lang="it-IT" altLang="it-IT" sz="2000" dirty="0">
                <a:solidFill>
                  <a:srgbClr val="000000"/>
                </a:solidFill>
                <a:latin typeface="Arial" panose="020B0604020202020204" pitchFamily="34" charset="0"/>
                <a:cs typeface="Arial" panose="020B0604020202020204" pitchFamily="34" charset="0"/>
              </a:rPr>
              <a:t> della pensione netta maturata al momento della richiesta (come certificata dall'Inps) in base alla durata dell’anticipo.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L'entità del prestito può essere definita a piacimento a seconda delle proprie aspettative potendo l'APE essere cumulato con redditi da lavoro o con</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 la </a:t>
            </a:r>
            <a:r>
              <a:rPr lang="it-IT" altLang="it-IT" sz="2000" u="sng" dirty="0">
                <a:solidFill>
                  <a:srgbClr val="FF7808"/>
                </a:solidFill>
                <a:latin typeface="Arial" panose="020B0604020202020204" pitchFamily="34" charset="0"/>
                <a:cs typeface="Arial" panose="020B0604020202020204" pitchFamily="34" charset="0"/>
                <a:hlinkClick r:id="rId3" tooltip="Approfondisci il funzionamento della rendita integrativa temporanea anticipata"/>
              </a:rPr>
              <a:t>RITA</a:t>
            </a:r>
            <a:r>
              <a:rPr lang="it-IT" altLang="it-IT" sz="2000" dirty="0">
                <a:solidFill>
                  <a:srgbClr val="000000"/>
                </a:solidFill>
                <a:latin typeface="Arial" panose="020B0604020202020204" pitchFamily="34" charset="0"/>
                <a:cs typeface="Arial" panose="020B0604020202020204" pitchFamily="34" charset="0"/>
              </a:rPr>
              <a:t>, </a:t>
            </a: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la rendita integrativa temporanea anticipata.</a:t>
            </a:r>
          </a:p>
          <a:p>
            <a:pPr lvl="0" algn="ctr" defTabSz="914400" eaLnBrk="0" fontAlgn="base" hangingPunct="0">
              <a:spcBef>
                <a:spcPct val="0"/>
              </a:spcBef>
              <a:spcAft>
                <a:spcPct val="0"/>
              </a:spcAft>
            </a:pPr>
            <a:endParaRPr lang="it-IT" altLang="it-IT" sz="2000" dirty="0">
              <a:solidFill>
                <a:srgbClr val="000000"/>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endParaRPr lang="it-IT" altLang="it-IT" sz="2000"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sz="2000" dirty="0">
                <a:solidFill>
                  <a:srgbClr val="000000"/>
                </a:solidFill>
                <a:latin typeface="Arial" panose="020B0604020202020204" pitchFamily="34" charset="0"/>
                <a:cs typeface="Arial" panose="020B0604020202020204" pitchFamily="34" charset="0"/>
              </a:rPr>
              <a:t>Il prestito sarà erogato ogni mese per 12 mesi l'anno e tali </a:t>
            </a:r>
            <a:r>
              <a:rPr lang="it-IT" altLang="it-IT" sz="2000" b="1" dirty="0">
                <a:solidFill>
                  <a:srgbClr val="000000"/>
                </a:solidFill>
                <a:latin typeface="Arial" panose="020B0604020202020204" pitchFamily="34" charset="0"/>
                <a:cs typeface="Arial" panose="020B0604020202020204" pitchFamily="34" charset="0"/>
              </a:rPr>
              <a:t>somme non costituiranno reddito ai fini dell’imposta sul reddito delle persone fisiche</a:t>
            </a:r>
            <a:r>
              <a:rPr lang="it-IT" altLang="it-IT" sz="2000" dirty="0">
                <a:solidFill>
                  <a:srgbClr val="000000"/>
                </a:solidFill>
                <a:latin typeface="Arial" panose="020B0604020202020204" pitchFamily="34" charset="0"/>
                <a:cs typeface="Arial" panose="020B0604020202020204" pitchFamily="34" charset="0"/>
              </a:rPr>
              <a:t>. </a:t>
            </a:r>
            <a:endParaRPr lang="it-IT" altLang="it-IT" sz="2000" dirty="0">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9F171180-3025-4ABC-B5CF-187D3D01D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8764" y="5892386"/>
            <a:ext cx="1722994" cy="89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0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5DB00-B236-4798-B84C-C40374288E60}"/>
              </a:ext>
            </a:extLst>
          </p:cNvPr>
          <p:cNvSpPr>
            <a:spLocks noGrp="1"/>
          </p:cNvSpPr>
          <p:nvPr>
            <p:ph type="title"/>
          </p:nvPr>
        </p:nvSpPr>
        <p:spPr/>
        <p:txBody>
          <a:bodyPr>
            <a:normAutofit/>
          </a:bodyPr>
          <a:lstStyle/>
          <a:p>
            <a:pPr algn="ctr"/>
            <a:r>
              <a:rPr lang="it-IT" sz="2400" dirty="0">
                <a:latin typeface="Arial" panose="020B0604020202020204" pitchFamily="34" charset="0"/>
                <a:cs typeface="Arial" panose="020B0604020202020204" pitchFamily="34" charset="0"/>
              </a:rPr>
              <a:t>Pensione di inabilità</a:t>
            </a:r>
          </a:p>
        </p:txBody>
      </p:sp>
      <p:sp>
        <p:nvSpPr>
          <p:cNvPr id="3" name="Segnaposto contenuto 2">
            <a:extLst>
              <a:ext uri="{FF2B5EF4-FFF2-40B4-BE49-F238E27FC236}">
                <a16:creationId xmlns:a16="http://schemas.microsoft.com/office/drawing/2014/main" id="{338F93B8-DE89-4A58-AF7C-6584B9D67147}"/>
              </a:ext>
            </a:extLst>
          </p:cNvPr>
          <p:cNvSpPr>
            <a:spLocks noGrp="1"/>
          </p:cNvSpPr>
          <p:nvPr>
            <p:ph idx="1"/>
          </p:nvPr>
        </p:nvSpPr>
        <p:spPr/>
        <p:txBody>
          <a:bodyPr/>
          <a:lstStyle/>
          <a:p>
            <a:pPr algn="ctr" hangingPunct="0"/>
            <a:r>
              <a:rPr lang="it-IT" dirty="0">
                <a:latin typeface="Arial" panose="020B0604020202020204" pitchFamily="34" charset="0"/>
                <a:cs typeface="Arial" panose="020B0604020202020204" pitchFamily="34" charset="0"/>
              </a:rPr>
              <a:t>Requisiti</a:t>
            </a:r>
          </a:p>
          <a:p>
            <a:pPr algn="ctr" hangingPunct="0"/>
            <a:r>
              <a:rPr lang="it-IT" dirty="0">
                <a:latin typeface="Arial" panose="020B0604020202020204" pitchFamily="34" charset="0"/>
                <a:cs typeface="Arial" panose="020B0604020202020204" pitchFamily="34" charset="0"/>
              </a:rPr>
              <a:t>5 anni di contributi versati di cui tre versati nei 5 anni antecedenti la presentazione della domanda.</a:t>
            </a:r>
          </a:p>
          <a:p>
            <a:pPr algn="ctr" hangingPunct="0"/>
            <a:r>
              <a:rPr lang="it-IT" dirty="0">
                <a:latin typeface="Arial" panose="020B0604020202020204" pitchFamily="34" charset="0"/>
                <a:cs typeface="Arial" panose="020B0604020202020204" pitchFamily="34" charset="0"/>
              </a:rPr>
              <a:t>Invalidità riconosciuta al 100% e assoluta e permanente impossibilità a svolgere qualsiasi attività lavorativa a causa di infermità o difetto fisico o mentale.</a:t>
            </a:r>
          </a:p>
          <a:p>
            <a:pPr algn="ctr" hangingPunct="0"/>
            <a:r>
              <a:rPr lang="it-IT" dirty="0">
                <a:latin typeface="Arial" panose="020B0604020202020204" pitchFamily="34" charset="0"/>
                <a:cs typeface="Arial" panose="020B0604020202020204" pitchFamily="34" charset="0"/>
              </a:rPr>
              <a:t>Cessazione del rapporto di lavoro dipendente o cancellazione dagli elenchi di categoria dei lavoratori autonomi o dagli albi professionali.</a:t>
            </a:r>
          </a:p>
          <a:p>
            <a:endParaRPr lang="it-IT" dirty="0"/>
          </a:p>
        </p:txBody>
      </p:sp>
      <p:pic>
        <p:nvPicPr>
          <p:cNvPr id="4" name="Picture 11" descr="Risultati immagini per LOGO PATRONATO INPAL">
            <a:extLst>
              <a:ext uri="{FF2B5EF4-FFF2-40B4-BE49-F238E27FC236}">
                <a16:creationId xmlns:a16="http://schemas.microsoft.com/office/drawing/2014/main" id="{BA763FE8-97B6-4127-BDDD-8A007D1D5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928" y="6199632"/>
            <a:ext cx="1059400" cy="55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0309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isultati immagini per LOGO PATRONATO INPAL">
            <a:extLst>
              <a:ext uri="{FF2B5EF4-FFF2-40B4-BE49-F238E27FC236}">
                <a16:creationId xmlns:a16="http://schemas.microsoft.com/office/drawing/2014/main" id="{99B49C03-0343-49EB-8087-685D20A70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43B37FD4-C529-EA3A-F0AD-B40D776FD61E}"/>
              </a:ext>
            </a:extLst>
          </p:cNvPr>
          <p:cNvSpPr>
            <a:spLocks noChangeArrowheads="1"/>
          </p:cNvSpPr>
          <p:nvPr/>
        </p:nvSpPr>
        <p:spPr bwMode="auto">
          <a:xfrm flipH="1">
            <a:off x="539015" y="2507038"/>
            <a:ext cx="1135781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L'assegno </a:t>
            </a:r>
            <a:r>
              <a:rPr kumimoji="0" lang="it-IT" altLang="it-IT" sz="2400" b="0"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e'</a:t>
            </a:r>
            <a:r>
              <a:rPr kumimoji="0" lang="it-IT" altLang="it-IT" sz="24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riconosciuto per un periodo di tre anni ed </a:t>
            </a:r>
            <a:r>
              <a:rPr kumimoji="0" lang="it-IT" altLang="it-IT" sz="2400" b="0"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e'</a:t>
            </a:r>
            <a:r>
              <a:rPr kumimoji="0" lang="it-IT" altLang="it-IT" sz="24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confermabile per periodi della stessa durata, su domanda del titolare dell'assegno, qualora permangano le condizioni che diedero luogo alla liquidazione della prestazione stessa, tenuto conto anche dell'eventuale attività lavorativa svolta. La conferma dell'assegno ha effetto dalla data di scadenza, nel caso in cui la domanda sia presentata nel semestre antecedente tale data, oppure dal primo giorno del mese successivo a quello di presentazione della domanda, qualora la stessa venga inoltrata entro i centoventi giorni successivi alla scadenza suddetta. 8. Dopo tre riconoscimenti consecutivi, l'assegno di invalidità </a:t>
            </a:r>
            <a:r>
              <a:rPr kumimoji="0" lang="it-IT" altLang="it-IT" sz="2400" b="0"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e'</a:t>
            </a:r>
            <a:r>
              <a:rPr kumimoji="0" lang="it-IT" altLang="it-IT" sz="24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confermato automaticamente, ferme restando le facoltà di revisione</a:t>
            </a:r>
            <a:r>
              <a:rPr kumimoji="0" lang="it-IT" altLang="it-IT"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8" name="CasellaDiTesto 7">
            <a:extLst>
              <a:ext uri="{FF2B5EF4-FFF2-40B4-BE49-F238E27FC236}">
                <a16:creationId xmlns:a16="http://schemas.microsoft.com/office/drawing/2014/main" id="{4AAC767F-F114-607E-6704-1E48498350DA}"/>
              </a:ext>
            </a:extLst>
          </p:cNvPr>
          <p:cNvSpPr txBox="1"/>
          <p:nvPr/>
        </p:nvSpPr>
        <p:spPr>
          <a:xfrm>
            <a:off x="4514248" y="240250"/>
            <a:ext cx="7885497" cy="523220"/>
          </a:xfrm>
          <a:prstGeom prst="rect">
            <a:avLst/>
          </a:prstGeom>
          <a:noFill/>
        </p:spPr>
        <p:txBody>
          <a:bodyPr wrap="square">
            <a:spAutoFit/>
          </a:bodyPr>
          <a:lstStyle/>
          <a:p>
            <a:pPr marL="190500" algn="ctr" hangingPunct="0">
              <a:spcAft>
                <a:spcPts val="0"/>
              </a:spcAft>
            </a:pPr>
            <a:r>
              <a:rPr lang="it-IT" sz="2800" dirty="0">
                <a:latin typeface="Arial" panose="020B0604020202020204" pitchFamily="34" charset="0"/>
                <a:ea typeface="Times New Roman" panose="02020603050405020304" pitchFamily="18" charset="0"/>
                <a:cs typeface="Arial" panose="020B0604020202020204" pitchFamily="34" charset="0"/>
              </a:rPr>
              <a:t>ASSEGNO ORDINARIO di INVALIDITA</a:t>
            </a:r>
            <a:r>
              <a:rPr lang="it-IT" sz="1200" dirty="0">
                <a:latin typeface="Arial" panose="020B0604020202020204" pitchFamily="34" charset="0"/>
                <a:ea typeface="Times New Roman" panose="02020603050405020304" pitchFamily="18" charset="0"/>
                <a:cs typeface="Arial" panose="020B0604020202020204" pitchFamily="34" charset="0"/>
              </a:rPr>
              <a:t>’</a:t>
            </a:r>
          </a:p>
        </p:txBody>
      </p:sp>
      <p:sp>
        <p:nvSpPr>
          <p:cNvPr id="5" name="CasellaDiTesto 4">
            <a:extLst>
              <a:ext uri="{FF2B5EF4-FFF2-40B4-BE49-F238E27FC236}">
                <a16:creationId xmlns:a16="http://schemas.microsoft.com/office/drawing/2014/main" id="{9EFEE880-48AA-0223-C229-F53256DB8038}"/>
              </a:ext>
            </a:extLst>
          </p:cNvPr>
          <p:cNvSpPr txBox="1"/>
          <p:nvPr/>
        </p:nvSpPr>
        <p:spPr>
          <a:xfrm>
            <a:off x="5357662" y="763470"/>
            <a:ext cx="6198668" cy="369332"/>
          </a:xfrm>
          <a:prstGeom prst="rect">
            <a:avLst/>
          </a:prstGeom>
          <a:noFill/>
        </p:spPr>
        <p:txBody>
          <a:bodyPr wrap="square">
            <a:spAutoFit/>
          </a:bodyPr>
          <a:lstStyle/>
          <a:p>
            <a:pPr algn="l"/>
            <a:r>
              <a:rPr lang="it-IT" b="0" i="0" u="sng" dirty="0">
                <a:effectLst/>
                <a:latin typeface="arial" panose="020B0604020202020204" pitchFamily="34" charset="0"/>
                <a:hlinkClick r:id="rId3">
                  <a:extLst>
                    <a:ext uri="{A12FA001-AC4F-418D-AE19-62706E023703}">
                      <ahyp:hlinkClr xmlns:ahyp="http://schemas.microsoft.com/office/drawing/2018/hyperlinkcolor" val="tx"/>
                    </a:ext>
                  </a:extLst>
                </a:hlinkClick>
              </a:rPr>
              <a:t>Legge 12 giugno 1984, n. 222</a:t>
            </a:r>
          </a:p>
        </p:txBody>
      </p:sp>
    </p:spTree>
    <p:extLst>
      <p:ext uri="{BB962C8B-B14F-4D97-AF65-F5344CB8AC3E}">
        <p14:creationId xmlns:p14="http://schemas.microsoft.com/office/powerpoint/2010/main" val="1077956840"/>
      </p:ext>
    </p:extLst>
  </p:cSld>
  <p:clrMapOvr>
    <a:masterClrMapping/>
  </p:clrMapOvr>
  <p:transition spd="slow">
    <p:comb/>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5303551-101D-4BC0-9E64-8658843A1558}"/>
              </a:ext>
            </a:extLst>
          </p:cNvPr>
          <p:cNvSpPr/>
          <p:nvPr/>
        </p:nvSpPr>
        <p:spPr>
          <a:xfrm>
            <a:off x="1617465" y="1803993"/>
            <a:ext cx="10494628" cy="2585323"/>
          </a:xfrm>
          <a:prstGeom prst="rect">
            <a:avLst/>
          </a:prstGeom>
        </p:spPr>
        <p:txBody>
          <a:bodyPr wrap="square">
            <a:spAutoFit/>
          </a:bodyPr>
          <a:lstStyle/>
          <a:p>
            <a:pPr marL="190500" algn="ctr" hangingPunct="0">
              <a:spcAft>
                <a:spcPts val="0"/>
              </a:spcAft>
            </a:pPr>
            <a:r>
              <a:rPr lang="it-IT" sz="2400" dirty="0">
                <a:latin typeface="Arial" panose="020B0604020202020204" pitchFamily="34" charset="0"/>
                <a:ea typeface="Times New Roman" panose="02020603050405020304" pitchFamily="18" charset="0"/>
                <a:cs typeface="Times New Roman" panose="02020603050405020304" pitchFamily="18" charset="0"/>
              </a:rPr>
              <a:t> </a:t>
            </a:r>
            <a:r>
              <a:rPr lang="it-IT" sz="2000" b="1" dirty="0">
                <a:latin typeface="Arial" panose="020B0604020202020204" pitchFamily="34" charset="0"/>
                <a:ea typeface="Times New Roman" panose="02020603050405020304" pitchFamily="18" charset="0"/>
                <a:cs typeface="Arial" panose="020B0604020202020204" pitchFamily="34" charset="0"/>
              </a:rPr>
              <a:t>Rinnovo assegno d'invalidità</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190500" algn="ctr" hangingPunct="0">
              <a:spcAft>
                <a:spcPts val="0"/>
              </a:spcAft>
            </a:pP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190500" algn="ctr" hangingPunct="0">
              <a:spcAft>
                <a:spcPts val="0"/>
              </a:spcAft>
            </a:pPr>
            <a:r>
              <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Per evitare che il pagamento dell’assegno si interrompa il titolare è tenuto a presentare domanda di rinnovo nel semestre antecedente la scadenza del triennio.</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190500" algn="ctr" hangingPunct="0">
              <a:spcAft>
                <a:spcPts val="0"/>
              </a:spcAft>
            </a:pPr>
            <a:r>
              <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L’assegno non si può trasformare in pensione di anzianità, ma si può trasformare in pensione di vecchiaia qualora vengano soddisfatti i previsti requisiti per il pensionamento per vecchiaia. </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419100" hangingPunct="0">
              <a:spcAft>
                <a:spcPts val="0"/>
              </a:spcAft>
            </a:pP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11" descr="Risultati immagini per LOGO PATRONATO INPAL">
            <a:extLst>
              <a:ext uri="{FF2B5EF4-FFF2-40B4-BE49-F238E27FC236}">
                <a16:creationId xmlns:a16="http://schemas.microsoft.com/office/drawing/2014/main" id="{5E09B5D7-C749-4501-AFA6-2E58A26F8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BEF24FF-569F-3FE2-00D3-0A9F7CC9352A}"/>
              </a:ext>
            </a:extLst>
          </p:cNvPr>
          <p:cNvSpPr txBox="1"/>
          <p:nvPr/>
        </p:nvSpPr>
        <p:spPr>
          <a:xfrm>
            <a:off x="276726" y="4334232"/>
            <a:ext cx="6097604" cy="2523768"/>
          </a:xfrm>
          <a:prstGeom prst="rect">
            <a:avLst/>
          </a:prstGeom>
          <a:noFill/>
        </p:spPr>
        <p:txBody>
          <a:bodyPr wrap="square">
            <a:spAutoFit/>
          </a:bodyPr>
          <a:lstStyle/>
          <a:p>
            <a:pPr algn="ctr" hangingPunct="0"/>
            <a:r>
              <a:rPr lang="it-IT" u="sng" dirty="0">
                <a:latin typeface="Arial" panose="020B0604020202020204" pitchFamily="34" charset="0"/>
                <a:cs typeface="Arial" panose="020B0604020202020204" pitchFamily="34" charset="0"/>
              </a:rPr>
              <a:t> Documenti necessari:</a:t>
            </a:r>
            <a:endParaRPr lang="it-IT" dirty="0">
              <a:latin typeface="Arial" panose="020B0604020202020204" pitchFamily="34" charset="0"/>
              <a:cs typeface="Arial" panose="020B0604020202020204" pitchFamily="34" charset="0"/>
            </a:endParaRPr>
          </a:p>
          <a:p>
            <a:pPr lvl="0" algn="ctr" hangingPunct="0"/>
            <a:r>
              <a:rPr lang="it-IT" dirty="0">
                <a:latin typeface="Arial" panose="020B0604020202020204" pitchFamily="34" charset="0"/>
                <a:cs typeface="Arial" panose="020B0604020202020204" pitchFamily="34" charset="0"/>
              </a:rPr>
              <a:t>Copia documento d'identità</a:t>
            </a:r>
          </a:p>
          <a:p>
            <a:pPr lvl="0" algn="ctr" hangingPunct="0"/>
            <a:r>
              <a:rPr lang="it-IT" dirty="0">
                <a:latin typeface="Arial" panose="020B0604020202020204" pitchFamily="34" charset="0"/>
                <a:cs typeface="Arial" panose="020B0604020202020204" pitchFamily="34" charset="0"/>
              </a:rPr>
              <a:t>Copia del codice fiscale</a:t>
            </a:r>
          </a:p>
          <a:p>
            <a:pPr lvl="0" algn="ctr" hangingPunct="0"/>
            <a:r>
              <a:rPr lang="it-IT" dirty="0">
                <a:latin typeface="Arial" panose="020B0604020202020204" pitchFamily="34" charset="0"/>
                <a:cs typeface="Arial" panose="020B0604020202020204" pitchFamily="34" charset="0"/>
              </a:rPr>
              <a:t>Dati anagrafici e codice fiscale del coniuge</a:t>
            </a:r>
          </a:p>
          <a:p>
            <a:pPr lvl="0" algn="ctr" hangingPunct="0"/>
            <a:r>
              <a:rPr lang="it-IT" dirty="0">
                <a:latin typeface="Arial" panose="020B0604020202020204" pitchFamily="34" charset="0"/>
                <a:cs typeface="Arial" panose="020B0604020202020204" pitchFamily="34" charset="0"/>
              </a:rPr>
              <a:t>Dichiarazione dei redditi, anche del coniuge se sposato (Mod. </a:t>
            </a:r>
            <a:r>
              <a:rPr lang="en-US" dirty="0">
                <a:latin typeface="Arial" panose="020B0604020202020204" pitchFamily="34" charset="0"/>
                <a:cs typeface="Arial" panose="020B0604020202020204" pitchFamily="34" charset="0"/>
              </a:rPr>
              <a:t>RED – </a:t>
            </a:r>
            <a:r>
              <a:rPr lang="en-US" dirty="0" err="1">
                <a:latin typeface="Arial" panose="020B0604020202020204" pitchFamily="34" charset="0"/>
                <a:cs typeface="Arial" panose="020B0604020202020204" pitchFamily="34" charset="0"/>
              </a:rPr>
              <a:t>Sito</a:t>
            </a:r>
            <a:r>
              <a:rPr lang="en-US" dirty="0">
                <a:latin typeface="Arial" panose="020B0604020202020204" pitchFamily="34" charset="0"/>
                <a:cs typeface="Arial" panose="020B0604020202020204" pitchFamily="34" charset="0"/>
              </a:rPr>
              <a:t> INPS: AP15)</a:t>
            </a:r>
            <a:endParaRPr lang="it-IT" dirty="0">
              <a:latin typeface="Arial" panose="020B0604020202020204" pitchFamily="34" charset="0"/>
              <a:cs typeface="Arial" panose="020B0604020202020204" pitchFamily="34" charset="0"/>
            </a:endParaRPr>
          </a:p>
          <a:p>
            <a:pPr lvl="0" algn="ctr" hangingPunct="0"/>
            <a:r>
              <a:rPr lang="it-IT" dirty="0">
                <a:latin typeface="Arial" panose="020B0604020202020204" pitchFamily="34" charset="0"/>
                <a:cs typeface="Arial" panose="020B0604020202020204" pitchFamily="34" charset="0"/>
              </a:rPr>
              <a:t>Certificato Medico (Mod. SS3 ‑ Sito INPS: AP42)</a:t>
            </a:r>
          </a:p>
          <a:p>
            <a:pPr lvl="0" algn="ctr" hangingPunct="0"/>
            <a:r>
              <a:rPr lang="it-IT" dirty="0">
                <a:latin typeface="Arial" panose="020B0604020202020204" pitchFamily="34" charset="0"/>
                <a:cs typeface="Arial" panose="020B0604020202020204" pitchFamily="34" charset="0"/>
              </a:rPr>
              <a:t>Foglio Banca o Ufficio Postale ( Sito INPS AP 03 – AP 04 )</a:t>
            </a:r>
          </a:p>
          <a:p>
            <a:pPr marL="127000" algn="just" hangingPunct="0">
              <a:spcAft>
                <a:spcPts val="0"/>
              </a:spcAft>
            </a:pPr>
            <a:endParaRPr lang="it-IT" sz="1400" u="sng"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ttangolo 5">
            <a:extLst>
              <a:ext uri="{FF2B5EF4-FFF2-40B4-BE49-F238E27FC236}">
                <a16:creationId xmlns:a16="http://schemas.microsoft.com/office/drawing/2014/main" id="{1817B8FC-AC40-DE5C-E94C-483D1AE3FED4}"/>
              </a:ext>
            </a:extLst>
          </p:cNvPr>
          <p:cNvSpPr/>
          <p:nvPr/>
        </p:nvSpPr>
        <p:spPr>
          <a:xfrm>
            <a:off x="0" y="84894"/>
            <a:ext cx="4421794" cy="2831544"/>
          </a:xfrm>
          <a:prstGeom prst="rect">
            <a:avLst/>
          </a:prstGeom>
        </p:spPr>
        <p:txBody>
          <a:bodyPr wrap="square">
            <a:spAutoFit/>
          </a:bodyPr>
          <a:lstStyle/>
          <a:p>
            <a:pPr marL="190500" hangingPunct="0">
              <a:spcAft>
                <a:spcPts val="0"/>
              </a:spcAft>
            </a:pPr>
            <a:r>
              <a:rPr lang="it-IT" dirty="0">
                <a:solidFill>
                  <a:srgbClr val="FF0000"/>
                </a:solidFill>
                <a:latin typeface="Arial" panose="020B0604020202020204" pitchFamily="34" charset="0"/>
                <a:ea typeface="Times New Roman" panose="02020603050405020304" pitchFamily="18" charset="0"/>
                <a:cs typeface="Arial" panose="020B0604020202020204" pitchFamily="34" charset="0"/>
              </a:rPr>
              <a:t>Capacità lavorativa ridotta almeno di 1/3 ( dal 67% in poi )</a:t>
            </a:r>
          </a:p>
          <a:p>
            <a:pPr marL="190500" hangingPunct="0">
              <a:spcAft>
                <a:spcPts val="0"/>
              </a:spcAft>
            </a:pPr>
            <a:endParaRPr lang="it-IT" sz="1400" dirty="0">
              <a:latin typeface="Arial" panose="020B0604020202020204" pitchFamily="34" charset="0"/>
              <a:ea typeface="Times New Roman" panose="02020603050405020304" pitchFamily="18" charset="0"/>
              <a:cs typeface="Arial" panose="020B0604020202020204" pitchFamily="34" charset="0"/>
            </a:endParaRPr>
          </a:p>
          <a:p>
            <a:pPr marL="190500" hangingPunct="0">
              <a:spcAft>
                <a:spcPts val="0"/>
              </a:spcAft>
            </a:pPr>
            <a:r>
              <a:rPr lang="it-IT" dirty="0">
                <a:solidFill>
                  <a:srgbClr val="FF0000"/>
                </a:solidFill>
                <a:latin typeface="Arial" panose="020B0604020202020204" pitchFamily="34" charset="0"/>
                <a:ea typeface="Times New Roman" panose="02020603050405020304" pitchFamily="18" charset="0"/>
                <a:cs typeface="Arial" panose="020B0604020202020204" pitchFamily="34" charset="0"/>
              </a:rPr>
              <a:t>Almeno 5 anni di contributi versati di cui 3 nei 5 anni precedenti la presentazione della domanda</a:t>
            </a:r>
          </a:p>
          <a:p>
            <a:pPr marL="127000" hangingPunct="0">
              <a:spcAft>
                <a:spcPts val="0"/>
              </a:spcAft>
            </a:pPr>
            <a:endParaRPr lang="it-IT" sz="1400" u="sng" dirty="0">
              <a:latin typeface="Arial" panose="020B0604020202020204" pitchFamily="34" charset="0"/>
              <a:ea typeface="Times New Roman" panose="02020603050405020304" pitchFamily="18" charset="0"/>
              <a:cs typeface="Arial" panose="020B0604020202020204" pitchFamily="34" charset="0"/>
            </a:endParaRPr>
          </a:p>
          <a:p>
            <a:pPr marL="127000" algn="ctr" hangingPunct="0">
              <a:spcAft>
                <a:spcPts val="0"/>
              </a:spcAft>
            </a:pPr>
            <a:endParaRPr lang="it-IT" sz="1400" u="sng" dirty="0">
              <a:latin typeface="Arial" panose="020B0604020202020204" pitchFamily="34" charset="0"/>
              <a:ea typeface="Times New Roman" panose="02020603050405020304" pitchFamily="18" charset="0"/>
              <a:cs typeface="Arial" panose="020B0604020202020204" pitchFamily="34" charset="0"/>
            </a:endParaRPr>
          </a:p>
          <a:p>
            <a:pPr marL="127000" algn="ctr" hangingPunct="0">
              <a:spcAft>
                <a:spcPts val="0"/>
              </a:spcAft>
            </a:pPr>
            <a:endParaRPr lang="it-IT" sz="1400" u="sng" dirty="0">
              <a:latin typeface="Arial" panose="020B0604020202020204" pitchFamily="34" charset="0"/>
              <a:ea typeface="Times New Roman" panose="02020603050405020304" pitchFamily="18" charset="0"/>
              <a:cs typeface="Arial" panose="020B0604020202020204" pitchFamily="34" charset="0"/>
            </a:endParaRPr>
          </a:p>
          <a:p>
            <a:pPr marL="127000" algn="just" hangingPunct="0">
              <a:spcAft>
                <a:spcPts val="0"/>
              </a:spcAft>
            </a:pP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marL="190500" hangingPunct="0">
              <a:spcAft>
                <a:spcPts val="0"/>
              </a:spcAft>
            </a:pP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9120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0878956-7B11-430B-9AFE-8D7AAB24658B}"/>
              </a:ext>
            </a:extLst>
          </p:cNvPr>
          <p:cNvSpPr/>
          <p:nvPr/>
        </p:nvSpPr>
        <p:spPr>
          <a:xfrm>
            <a:off x="696285" y="1751618"/>
            <a:ext cx="9773175" cy="2862322"/>
          </a:xfrm>
          <a:prstGeom prst="rect">
            <a:avLst/>
          </a:prstGeom>
        </p:spPr>
        <p:txBody>
          <a:bodyPr wrap="square">
            <a:spAutoFit/>
          </a:bodyPr>
          <a:lstStyle/>
          <a:p>
            <a:pPr marL="127000" algn="ctr" hangingPunct="0">
              <a:tabLst>
                <a:tab pos="6073775" algn="r"/>
              </a:tabLst>
            </a:pPr>
            <a:r>
              <a:rPr lang="it-IT" dirty="0"/>
              <a:t>Il Decreto Legislativo 30 dicembre 1992, n. 503 (articolo 1, comma 8) prevede la possibilità per i lavoratori con invalidità non inferiore all’80%, di anticipare l’età pensionabile (pensione di vecchiaia) a </a:t>
            </a:r>
            <a:r>
              <a:rPr lang="it-IT" b="1" dirty="0"/>
              <a:t>55 anni</a:t>
            </a:r>
            <a:r>
              <a:rPr lang="it-IT" dirty="0"/>
              <a:t> per le donne e a </a:t>
            </a:r>
            <a:r>
              <a:rPr lang="it-IT" b="1" dirty="0"/>
              <a:t>60 per gli uomini</a:t>
            </a:r>
            <a:r>
              <a:rPr lang="it-IT" dirty="0"/>
              <a:t>.</a:t>
            </a:r>
          </a:p>
          <a:p>
            <a:pPr marL="127000" algn="ctr" hangingPunct="0">
              <a:tabLst>
                <a:tab pos="6073775" algn="r"/>
              </a:tabLst>
            </a:pPr>
            <a:endParaRPr lang="it-IT" dirty="0"/>
          </a:p>
          <a:p>
            <a:pPr marL="127000" algn="ctr" hangingPunct="0">
              <a:spcAft>
                <a:spcPts val="0"/>
              </a:spcAft>
              <a:tabLst>
                <a:tab pos="6073775" algn="r"/>
              </a:tabLst>
            </a:pPr>
            <a:r>
              <a:rPr lang="it-IT" i="1" u="sng" dirty="0">
                <a:solidFill>
                  <a:srgbClr val="FF0000"/>
                </a:solidFill>
                <a:latin typeface="Arial" panose="020B0604020202020204" pitchFamily="34" charset="0"/>
                <a:ea typeface="Times New Roman" panose="02020603050405020304" pitchFamily="18" charset="0"/>
                <a:cs typeface="Arial" panose="020B0604020202020204" pitchFamily="34" charset="0"/>
              </a:rPr>
              <a:t>Il riconoscimento dello stato di invalidità in misura non inferiore all'80 per cento deve essere effettuato dagli uffici sanitari dell'Inps e il riconoscimento eventualmente già ottenuto da altro ente costituisce solo elemento di valutazione per la formulazione del giudizio medico legale. Per poter beneficiare della deroga il lavoratore deve allegare alla domanda di pensione il certificato medico redatto sul </a:t>
            </a:r>
            <a:r>
              <a:rPr lang="it-IT" i="1" u="sng" dirty="0" err="1">
                <a:solidFill>
                  <a:srgbClr val="FF0000"/>
                </a:solidFill>
                <a:latin typeface="Arial" panose="020B0604020202020204" pitchFamily="34" charset="0"/>
                <a:ea typeface="Times New Roman" panose="02020603050405020304" pitchFamily="18" charset="0"/>
                <a:cs typeface="Arial" panose="020B0604020202020204" pitchFamily="34" charset="0"/>
              </a:rPr>
              <a:t>Mod</a:t>
            </a:r>
            <a:r>
              <a:rPr lang="it-IT" i="1" u="sng" dirty="0">
                <a:solidFill>
                  <a:srgbClr val="FF0000"/>
                </a:solidFill>
                <a:latin typeface="Arial" panose="020B0604020202020204" pitchFamily="34" charset="0"/>
                <a:ea typeface="Times New Roman" panose="02020603050405020304" pitchFamily="18" charset="0"/>
                <a:cs typeface="Arial" panose="020B0604020202020204" pitchFamily="34" charset="0"/>
              </a:rPr>
              <a:t>. S.S.3 e copia del provvedimento di riconoscimento dell’invalidità eventualmente riconosciuta da un altro ente.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11" descr="Risultati immagini per LOGO PATRONATO INPAL">
            <a:extLst>
              <a:ext uri="{FF2B5EF4-FFF2-40B4-BE49-F238E27FC236}">
                <a16:creationId xmlns:a16="http://schemas.microsoft.com/office/drawing/2014/main" id="{86BDBE04-CF47-46DD-8412-627028C2C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654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2D69ECA-6EBD-4E54-8110-D848BB66AAF9}"/>
              </a:ext>
            </a:extLst>
          </p:cNvPr>
          <p:cNvSpPr/>
          <p:nvPr/>
        </p:nvSpPr>
        <p:spPr>
          <a:xfrm>
            <a:off x="469783" y="751344"/>
            <a:ext cx="11081857" cy="3785652"/>
          </a:xfrm>
          <a:prstGeom prst="rect">
            <a:avLst/>
          </a:prstGeom>
        </p:spPr>
        <p:txBody>
          <a:bodyPr wrap="square">
            <a:spAutoFit/>
          </a:bodyPr>
          <a:lstStyle/>
          <a:p>
            <a:pPr algn="ct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algn="ct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A decorrere dall'anno 2002, ai lavoratori sordomuti di cui all'articolo 1 della legge 26 maggio 1970. n. 381, nonché agli invalidi per qualsiasi causa, ai quali è stata riconosciuta un'invalidità superiore al 74 per cento o ascritta alle prime quattro categorie della tabella A </a:t>
            </a: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è riconosciuto, </a:t>
            </a: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a loro richiesta, </a:t>
            </a: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per ogni anno di servizio effettivamente svolto</a:t>
            </a: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 presso pubbliche amministrazioni o aziende private ovvero cooperative,</a:t>
            </a:r>
          </a:p>
          <a:p>
            <a:pPr algn="ctr"/>
            <a:r>
              <a:rPr lang="it-IT" sz="20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il beneficio di due mesi di contribuzione figurativa utile ai soli fini del diritto alla pensione</a:t>
            </a:r>
          </a:p>
          <a:p>
            <a:pPr algn="ctr"/>
            <a:r>
              <a:rPr lang="it-IT" sz="20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e dell'anzianità contributiva;</a:t>
            </a:r>
          </a:p>
          <a:p>
            <a:pPr algn="ctr"/>
            <a:r>
              <a:rPr lang="it-IT" sz="2000" dirty="0">
                <a:latin typeface="Arial" panose="020B0604020202020204" pitchFamily="34" charset="0"/>
                <a:ea typeface="Times New Roman" panose="02020603050405020304" pitchFamily="18" charset="0"/>
                <a:cs typeface="Times New Roman" panose="02020603050405020304" pitchFamily="18" charset="0"/>
              </a:rPr>
              <a:t> il beneficio </a:t>
            </a:r>
            <a:r>
              <a:rPr lang="it-IT" sz="2000" dirty="0" err="1">
                <a:latin typeface="Arial" panose="020B0604020202020204" pitchFamily="34" charset="0"/>
                <a:ea typeface="Times New Roman" panose="02020603050405020304" pitchFamily="18" charset="0"/>
                <a:cs typeface="Times New Roman" panose="02020603050405020304" pitchFamily="18" charset="0"/>
              </a:rPr>
              <a:t>e'</a:t>
            </a:r>
            <a:r>
              <a:rPr lang="it-IT" sz="2000" dirty="0">
                <a:latin typeface="Arial" panose="020B0604020202020204" pitchFamily="34" charset="0"/>
                <a:ea typeface="Times New Roman" panose="02020603050405020304" pitchFamily="18" charset="0"/>
                <a:cs typeface="Times New Roman" panose="02020603050405020304" pitchFamily="18" charset="0"/>
              </a:rPr>
              <a:t> riconosciuto fino al limite massimo di cinque anni di contribuzione figurativa</a:t>
            </a:r>
            <a:r>
              <a:rPr lang="it-IT" sz="2000" i="1" u="sng" dirty="0">
                <a:latin typeface="Arial" panose="020B0604020202020204" pitchFamily="34" charset="0"/>
                <a:ea typeface="Times New Roman" panose="02020603050405020304" pitchFamily="18" charset="0"/>
                <a:cs typeface="Times New Roman" panose="02020603050405020304" pitchFamily="18" charset="0"/>
              </a:rPr>
              <a:t>. </a:t>
            </a:r>
            <a:endParaRPr lang="it-IT" sz="2000" dirty="0"/>
          </a:p>
        </p:txBody>
      </p:sp>
      <p:pic>
        <p:nvPicPr>
          <p:cNvPr id="4" name="Picture 11" descr="Risultati immagini per LOGO PATRONATO INPAL">
            <a:extLst>
              <a:ext uri="{FF2B5EF4-FFF2-40B4-BE49-F238E27FC236}">
                <a16:creationId xmlns:a16="http://schemas.microsoft.com/office/drawing/2014/main" id="{6290D9D5-6B11-4923-BDB5-91994B4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298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CC0BCAE1-453D-4247-BC23-0FFC0E835E39}"/>
              </a:ext>
            </a:extLst>
          </p:cNvPr>
          <p:cNvSpPr/>
          <p:nvPr/>
        </p:nvSpPr>
        <p:spPr>
          <a:xfrm>
            <a:off x="1963023" y="3341395"/>
            <a:ext cx="8539993" cy="29193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SICUREZZA SOCIALE </a:t>
            </a:r>
          </a:p>
          <a:p>
            <a:pPr algn="ctr"/>
            <a:r>
              <a:rPr lang="it-IT" dirty="0"/>
              <a:t>Supera il concetto di assistenza e previdenza e si caratterizza da un intervento pubblico esteso indistintamente a tutti i cittadini in quanto tali , diretta alla tutela di tutte le condizioni fondamentali</a:t>
            </a:r>
          </a:p>
          <a:p>
            <a:pPr algn="ctr"/>
            <a:r>
              <a:rPr lang="it-IT" dirty="0"/>
              <a:t>di bisogno </a:t>
            </a:r>
          </a:p>
        </p:txBody>
      </p:sp>
      <p:sp>
        <p:nvSpPr>
          <p:cNvPr id="3" name="Rettangolo 2">
            <a:extLst>
              <a:ext uri="{FF2B5EF4-FFF2-40B4-BE49-F238E27FC236}">
                <a16:creationId xmlns:a16="http://schemas.microsoft.com/office/drawing/2014/main" id="{93DCD761-CE69-4162-9B30-ABB2D7B4C6F7}"/>
              </a:ext>
            </a:extLst>
          </p:cNvPr>
          <p:cNvSpPr/>
          <p:nvPr/>
        </p:nvSpPr>
        <p:spPr>
          <a:xfrm>
            <a:off x="813732" y="486561"/>
            <a:ext cx="11140580" cy="240764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Lo stato italiano è avanti e crea</a:t>
            </a:r>
          </a:p>
        </p:txBody>
      </p:sp>
      <p:pic>
        <p:nvPicPr>
          <p:cNvPr id="5" name="Picture 11" descr="Risultati immagini per LOGO PATRONATO INPAL">
            <a:extLst>
              <a:ext uri="{FF2B5EF4-FFF2-40B4-BE49-F238E27FC236}">
                <a16:creationId xmlns:a16="http://schemas.microsoft.com/office/drawing/2014/main" id="{4CDF59CF-6D2B-4C23-8274-21D06FCCA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840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67B11E4-6760-4255-9912-F57E2AC81B36}"/>
              </a:ext>
            </a:extLst>
          </p:cNvPr>
          <p:cNvSpPr/>
          <p:nvPr/>
        </p:nvSpPr>
        <p:spPr>
          <a:xfrm>
            <a:off x="343949" y="1"/>
            <a:ext cx="10511405" cy="5232202"/>
          </a:xfrm>
          <a:prstGeom prst="rect">
            <a:avLst/>
          </a:prstGeom>
        </p:spPr>
        <p:txBody>
          <a:bodyPr wrap="square">
            <a:spAutoFit/>
          </a:bodyPr>
          <a:lstStyle/>
          <a:p>
            <a:pPr marL="742950" lvl="1" indent="-285750" algn="ctr" hangingPunct="0">
              <a:spcAft>
                <a:spcPts val="0"/>
              </a:spcAft>
              <a:tabLst>
                <a:tab pos="914400" algn="l"/>
              </a:tabLst>
            </a:pPr>
            <a:r>
              <a:rPr lang="it-IT" sz="2800" b="1" dirty="0">
                <a:latin typeface="Arial" panose="020B0604020202020204" pitchFamily="34" charset="0"/>
                <a:ea typeface="Times New Roman" panose="02020603050405020304" pitchFamily="18" charset="0"/>
                <a:cs typeface="Times New Roman" panose="02020603050405020304" pitchFamily="18" charset="0"/>
              </a:rPr>
              <a:t>Pensione ai superstiti </a:t>
            </a:r>
          </a:p>
          <a:p>
            <a:pPr marL="742950" lvl="1" indent="-285750" algn="ctr" hangingPunct="0">
              <a:spcAft>
                <a:spcPts val="0"/>
              </a:spcAft>
              <a:tabLst>
                <a:tab pos="914400" algn="l"/>
              </a:tabLst>
            </a:pPr>
            <a:endParaRPr lang="it-IT"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ctr" hangingPunct="0">
              <a:spcAft>
                <a:spcPts val="0"/>
              </a:spcAft>
              <a:tabLst>
                <a:tab pos="914400" algn="l"/>
              </a:tabLst>
            </a:pPr>
            <a:endParaRPr lang="it-IT"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ctr" hangingPunct="0">
              <a:spcAft>
                <a:spcPts val="0"/>
              </a:spcAft>
              <a:tabLst>
                <a:tab pos="914400" algn="l"/>
              </a:tabLs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 </a:t>
            </a: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Pensione  diretta </a:t>
            </a: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(IL DECEDUDO ERA PENSIONATO)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Spetta ai familiari e non è subordinata ad alcun requisito contributivo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Pensione Indiretta</a:t>
            </a:r>
            <a:r>
              <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 (IL DECEDUTO ERA ASSICURATO) </a:t>
            </a: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Spetta ai familiari di un lavoratore scomparso mentre ancora era in attività.</a:t>
            </a: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E’ sufficiente che si possano far valere indipendentemente dall’età o 15 anni di contributi (780settimane) oppure un minimo di 5 anni di contributi di cui almeno 3 versati nel quinquennio precedente la data del decesso.</a:t>
            </a:r>
          </a:p>
          <a:p>
            <a:pPr marL="127000" algn="ctr" hangingPunct="0">
              <a:spcAft>
                <a:spcPts val="0"/>
              </a:spcAft>
            </a:pPr>
            <a:endPar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u="sng" dirty="0">
                <a:latin typeface="Arial" panose="020B0604020202020204" pitchFamily="34" charset="0"/>
                <a:ea typeface="Times New Roman" panose="02020603050405020304" pitchFamily="18" charset="0"/>
                <a:cs typeface="Times New Roman" panose="02020603050405020304" pitchFamily="18" charset="0"/>
              </a:rPr>
              <a:t>NB : L’importo è modulato in base al reddito ( vedi limiti di reddito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a:p>
            <a:pPr marL="127000" algn="ctr" hangingPunct="0">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11" descr="Risultati immagini per LOGO PATRONATO INPAL">
            <a:extLst>
              <a:ext uri="{FF2B5EF4-FFF2-40B4-BE49-F238E27FC236}">
                <a16:creationId xmlns:a16="http://schemas.microsoft.com/office/drawing/2014/main" id="{A5C88EF0-4391-40D8-B6FE-821B21A46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856789"/>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32225588"/>
              </p:ext>
            </p:extLst>
          </p:nvPr>
        </p:nvGraphicFramePr>
        <p:xfrm>
          <a:off x="2474311" y="556186"/>
          <a:ext cx="6210300" cy="304800"/>
        </p:xfrm>
        <a:graphic>
          <a:graphicData uri="http://schemas.openxmlformats.org/drawingml/2006/table">
            <a:tbl>
              <a:tblPr/>
              <a:tblGrid>
                <a:gridCol w="270482">
                  <a:extLst>
                    <a:ext uri="{9D8B030D-6E8A-4147-A177-3AD203B41FA5}">
                      <a16:colId xmlns:a16="http://schemas.microsoft.com/office/drawing/2014/main" val="20000"/>
                    </a:ext>
                  </a:extLst>
                </a:gridCol>
                <a:gridCol w="5939818">
                  <a:extLst>
                    <a:ext uri="{9D8B030D-6E8A-4147-A177-3AD203B41FA5}">
                      <a16:colId xmlns:a16="http://schemas.microsoft.com/office/drawing/2014/main" val="20001"/>
                    </a:ext>
                  </a:extLst>
                </a:gridCol>
              </a:tblGrid>
              <a:tr h="215900">
                <a:tc>
                  <a:txBody>
                    <a:bodyPr/>
                    <a:lstStyle/>
                    <a:p>
                      <a:pPr algn="ctr">
                        <a:spcAft>
                          <a:spcPts val="0"/>
                        </a:spcAft>
                      </a:pPr>
                      <a:endParaRPr lang="it-IT" sz="1000" b="1" kern="0" dirty="0">
                        <a:solidFill>
                          <a:srgbClr val="012657"/>
                        </a:solidFill>
                        <a:latin typeface="Times New Roman"/>
                      </a:endParaRPr>
                    </a:p>
                  </a:txBody>
                  <a:tcPr marL="0" marR="0" marT="0" marB="0">
                    <a:lnL w="12700" cap="flat" cmpd="sng" algn="ctr">
                      <a:solidFill>
                        <a:srgbClr val="012657"/>
                      </a:solidFill>
                      <a:prstDash val="solid"/>
                      <a:round/>
                      <a:headEnd type="none" w="med" len="med"/>
                      <a:tailEnd type="none" w="med" len="med"/>
                    </a:lnL>
                    <a:lnR>
                      <a:noFill/>
                    </a:lnR>
                    <a:lnT w="12700" cap="flat" cmpd="sng" algn="ctr">
                      <a:solidFill>
                        <a:srgbClr val="012657"/>
                      </a:solidFill>
                      <a:prstDash val="solid"/>
                      <a:round/>
                      <a:headEnd type="none" w="med" len="med"/>
                      <a:tailEnd type="none" w="med" len="med"/>
                    </a:lnT>
                    <a:lnB w="12700" cap="flat" cmpd="sng" algn="ctr">
                      <a:solidFill>
                        <a:srgbClr val="012657"/>
                      </a:solidFill>
                      <a:prstDash val="solid"/>
                      <a:round/>
                      <a:headEnd type="none" w="med" len="med"/>
                      <a:tailEnd type="none" w="med" len="med"/>
                    </a:lnB>
                  </a:tcPr>
                </a:tc>
                <a:tc>
                  <a:txBody>
                    <a:bodyPr/>
                    <a:lstStyle/>
                    <a:p>
                      <a:pPr algn="ctr">
                        <a:spcAft>
                          <a:spcPts val="0"/>
                        </a:spcAft>
                      </a:pPr>
                      <a:r>
                        <a:rPr lang="it-IT" sz="2000" b="1" kern="0" dirty="0">
                          <a:solidFill>
                            <a:srgbClr val="012657"/>
                          </a:solidFill>
                          <a:latin typeface="Arial" panose="020B0604020202020204" pitchFamily="34" charset="0"/>
                          <a:cs typeface="Arial" panose="020B0604020202020204" pitchFamily="34" charset="0"/>
                        </a:rPr>
                        <a:t> I BENEFICIARI</a:t>
                      </a:r>
                      <a:endParaRPr lang="it-IT" sz="2000" b="1" kern="0" dirty="0">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12657"/>
                      </a:solidFill>
                      <a:prstDash val="solid"/>
                      <a:round/>
                      <a:headEnd type="none" w="med" len="med"/>
                      <a:tailEnd type="none" w="med" len="med"/>
                    </a:lnR>
                    <a:lnT w="12700" cap="flat" cmpd="sng" algn="ctr">
                      <a:solidFill>
                        <a:srgbClr val="012657"/>
                      </a:solidFill>
                      <a:prstDash val="solid"/>
                      <a:round/>
                      <a:headEnd type="none" w="med" len="med"/>
                      <a:tailEnd type="none" w="med" len="med"/>
                    </a:lnT>
                    <a:lnB w="12700" cap="flat" cmpd="sng" algn="ctr">
                      <a:solidFill>
                        <a:srgbClr val="012657"/>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025" name="Picture 1" descr="albero_blu"/>
          <p:cNvPicPr>
            <a:picLocks noChangeAspect="1" noChangeArrowheads="1"/>
          </p:cNvPicPr>
          <p:nvPr/>
        </p:nvPicPr>
        <p:blipFill>
          <a:blip r:embed="rId2"/>
          <a:srcRect/>
          <a:stretch>
            <a:fillRect/>
          </a:stretch>
        </p:blipFill>
        <p:spPr bwMode="auto">
          <a:xfrm>
            <a:off x="0" y="0"/>
            <a:ext cx="266700" cy="266700"/>
          </a:xfrm>
          <a:prstGeom prst="rect">
            <a:avLst/>
          </a:prstGeom>
          <a:noFill/>
        </p:spPr>
      </p:pic>
      <p:sp>
        <p:nvSpPr>
          <p:cNvPr id="1026" name="Rectangle 2"/>
          <p:cNvSpPr>
            <a:spLocks noChangeArrowheads="1"/>
          </p:cNvSpPr>
          <p:nvPr/>
        </p:nvSpPr>
        <p:spPr bwMode="auto">
          <a:xfrm>
            <a:off x="0" y="1277471"/>
            <a:ext cx="11376212" cy="447814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it-IT" b="1" i="0" u="none" strike="noStrike" cap="none" normalizeH="0" baseline="0" dirty="0">
                <a:ln>
                  <a:noFill/>
                </a:ln>
                <a:solidFill>
                  <a:srgbClr val="01439D"/>
                </a:solidFill>
                <a:effectLst/>
                <a:latin typeface="Arial" pitchFamily="34" charset="0"/>
                <a:cs typeface="Arial" pitchFamily="34" charset="0"/>
              </a:rPr>
              <a:t>Il coniuge</a:t>
            </a:r>
            <a:endParaRPr kumimoji="0" lang="it-IT"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il coniuge, anche se separato;</a:t>
            </a: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il coniuge separato "per colpa", solo se il Tribunale ha stabilito che ha diritto agli alimenti;</a:t>
            </a: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il coniuge divorziato, purché il lavoratore deceduto sia stato iscritto  all'INPS prima della sentenza di scioglimento o della cessazione degli effetti civili del matrimonio. Deve essere titolare di assegno di divorzio e non deve essere risposato;</a:t>
            </a: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il coniuge divorziato ha diritto alla pensione anche se il lavoratore deceduto si è risposato dopo il divorzio e il secondo coniuge è ancora in vita. In tal caso, l'INPS paga la pensione soltanto dopo che il Tribunale ha emesso una sentenza con la quale stabilisce le quote di pensione spettanti al primo e al secondo coniuge (legge n.74 del 1987).</a:t>
            </a:r>
            <a:b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Con la sentenza 419/99, la Corte Costituzionale ha stabilito che il criterio della durata temporale dei due matrimoni non è l'unico criterio che il tribunale deve seguire per calcolare la quota proporzionale di pensione spettante al coniuge superstite e all'ex-coniuge. Il giudice deve valutare anche altri elementi quali la posizione economica del coniuge divorziato e quella del coniuge superstite. Inoltre, con una recente sentenza, la Corte di Cassazione ha stabilito che, per valutare la quota di pensione spettante a ciascuno, occorre tenere conto anche di eventuale periodi di convivenza prima del matrimonio. </a:t>
            </a:r>
            <a:endParaRPr kumimoji="0" lang="it-IT"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11" descr="Risultati immagini per LOGO PATRONATO INPAL">
            <a:extLst>
              <a:ext uri="{FF2B5EF4-FFF2-40B4-BE49-F238E27FC236}">
                <a16:creationId xmlns:a16="http://schemas.microsoft.com/office/drawing/2014/main" id="{A02BEFE3-027D-4794-B388-A2FAD64E2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9269" y="474345"/>
            <a:ext cx="10358845" cy="5262979"/>
          </a:xfrm>
          <a:prstGeom prst="rect">
            <a:avLst/>
          </a:prstGeom>
        </p:spPr>
        <p:txBody>
          <a:bodyPr wrap="square">
            <a:spAutoFit/>
          </a:bodyPr>
          <a:lstStyle/>
          <a:p>
            <a:pPr algn="ctr"/>
            <a:r>
              <a:rPr lang="it-IT" sz="2400" dirty="0">
                <a:latin typeface="Arial" pitchFamily="34" charset="0"/>
                <a:cs typeface="Arial" pitchFamily="34" charset="0"/>
              </a:rPr>
              <a:t>In caso di nuove nozze, al coniuge superstite viene revocata la pensione di reversibilità, ma ha diritto alla liquidazione di una doppia annualità, che corrisponde a 26 volte l'importo della pensione percepita alla data del nuovo matrimonio. La doppia annualità spetta al coniuge che si risposa, anche se vi sono figli superstiti che percepiscono la pensione.</a:t>
            </a:r>
          </a:p>
          <a:p>
            <a:pPr algn="ctr"/>
            <a:r>
              <a:rPr lang="it-IT" sz="2400" dirty="0">
                <a:latin typeface="Arial" pitchFamily="34" charset="0"/>
                <a:cs typeface="Arial" pitchFamily="34" charset="0"/>
              </a:rPr>
              <a:t> Per ottenere la doppia annualità, il vedovo o la vedova che contraggono un nuovo matrimonio devono presentare all'INPS una domanda, con l'indicazione dei propri dati anagrafici, il numero di certificato della pensione e la data del matrimonio. </a:t>
            </a:r>
          </a:p>
          <a:p>
            <a:pPr algn="ctr"/>
            <a:r>
              <a:rPr lang="it-IT" sz="2400" dirty="0">
                <a:latin typeface="Arial" pitchFamily="34" charset="0"/>
                <a:cs typeface="Arial" pitchFamily="34" charset="0"/>
              </a:rPr>
              <a:t>Ad essa deve essere allegato il certificato di matrimonio. </a:t>
            </a:r>
          </a:p>
          <a:p>
            <a:pPr algn="ctr"/>
            <a:r>
              <a:rPr lang="it-IT" sz="2400" dirty="0">
                <a:latin typeface="Arial" pitchFamily="34" charset="0"/>
                <a:cs typeface="Arial" pitchFamily="34" charset="0"/>
              </a:rPr>
              <a:t>Se esistono figli minori che percepivano la pensione di reversibilità insieme al coniuge superstite, essi hanno diritto ad un aumento della loro quota. </a:t>
            </a:r>
          </a:p>
          <a:p>
            <a:pPr algn="ctr"/>
            <a:r>
              <a:rPr lang="it-IT" sz="2400" dirty="0">
                <a:latin typeface="Arial" pitchFamily="34" charset="0"/>
                <a:cs typeface="Arial" pitchFamily="34" charset="0"/>
              </a:rPr>
              <a:t>Per ottenere l’aumento è necessario presentare all’INPS la documentazione attestante l’avvenuto matrimonio del genitore superstite.</a:t>
            </a:r>
          </a:p>
        </p:txBody>
      </p:sp>
      <p:pic>
        <p:nvPicPr>
          <p:cNvPr id="3" name="Picture 11" descr="Risultati immagini per LOGO PATRONATO INPAL">
            <a:extLst>
              <a:ext uri="{FF2B5EF4-FFF2-40B4-BE49-F238E27FC236}">
                <a16:creationId xmlns:a16="http://schemas.microsoft.com/office/drawing/2014/main" id="{41F9F47D-998F-4B41-B3DD-AAB7C1092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35132" y="274320"/>
            <a:ext cx="11364686" cy="2816156"/>
          </a:xfrm>
          <a:prstGeom prst="rect">
            <a:avLst/>
          </a:prstGeom>
          <a:noFill/>
          <a:ln w="9525">
            <a:noFill/>
            <a:miter lim="800000"/>
            <a:headEnd/>
            <a:tailEnd/>
          </a:ln>
          <a:effectLst/>
        </p:spPr>
        <p:txBody>
          <a:bodyPr vert="horz" wrap="square" lIns="22852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01439D"/>
                </a:solidFill>
                <a:effectLst/>
                <a:latin typeface="Arial" pitchFamily="34" charset="0"/>
                <a:cs typeface="Arial" pitchFamily="34" charset="0"/>
              </a:rPr>
              <a:t>I figli</a:t>
            </a:r>
            <a:r>
              <a:rPr kumimoji="0" lang="it-IT" sz="2000" b="0" i="0" u="none" strike="noStrike" cap="none" normalizeH="0" baseline="0" dirty="0">
                <a:ln>
                  <a:noFill/>
                </a:ln>
                <a:solidFill>
                  <a:srgbClr val="000000"/>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Arial" pitchFamily="34" charset="0"/>
                <a:cs typeface="Arial" pitchFamily="34" charset="0"/>
              </a:rPr>
              <a:t>(legittimi, legittimati, adottivi, affiliati, naturali, legalmente riconosciuti o giudizialmente dichiarati, nati da precedente matrimonio dell'altro coniuge) che alla data della morte del genitore, siano:</a:t>
            </a:r>
            <a:endParaRPr kumimoji="0" lang="it-IT" sz="20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a:ln>
                  <a:noFill/>
                </a:ln>
                <a:solidFill>
                  <a:srgbClr val="000000"/>
                </a:solidFill>
                <a:effectLst/>
                <a:latin typeface="Arial" pitchFamily="34" charset="0"/>
                <a:cs typeface="Arial" pitchFamily="34" charset="0"/>
              </a:rPr>
              <a:t>minori di 18 anni;</a:t>
            </a:r>
            <a:endParaRPr kumimoji="0" lang="it-IT" sz="20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a:ln>
                  <a:noFill/>
                </a:ln>
                <a:solidFill>
                  <a:srgbClr val="000000"/>
                </a:solidFill>
                <a:effectLst/>
                <a:latin typeface="Arial" pitchFamily="34" charset="0"/>
                <a:cs typeface="Arial" pitchFamily="34" charset="0"/>
              </a:rPr>
              <a:t>studenti di scuola media superiore di età compresa tra i 18 e i 21 anni, che siano a carico del genitore e che non svolgano alcuna attività lavorativa;</a:t>
            </a:r>
            <a:endParaRPr kumimoji="0" lang="it-IT" sz="20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a:ln>
                  <a:noFill/>
                </a:ln>
                <a:solidFill>
                  <a:srgbClr val="000000"/>
                </a:solidFill>
                <a:effectLst/>
                <a:latin typeface="Arial" pitchFamily="34" charset="0"/>
                <a:cs typeface="Arial" pitchFamily="34" charset="0"/>
              </a:rPr>
              <a:t>studenti universitari per tutta la durata del corso legale di laurea e comunque non oltre i 26 anni, che siano a carico del genitore e che non svolgano alcuna attività lavorativa;</a:t>
            </a:r>
            <a:endParaRPr kumimoji="0" lang="it-IT" sz="20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inabili di qualunque età, a carico del genitore</a:t>
            </a:r>
            <a:r>
              <a:rPr kumimoji="0" lang="it-IT" sz="2000" b="0" i="0" u="none" strike="noStrike" cap="none" normalizeH="0" baseline="0" dirty="0">
                <a:ln>
                  <a:noFill/>
                </a:ln>
                <a:solidFill>
                  <a:schemeClr val="tx1"/>
                </a:solidFill>
                <a:effectLst/>
                <a:latin typeface="Arial" pitchFamily="34" charset="0"/>
                <a:cs typeface="Arial" pitchFamily="34" charset="0"/>
              </a:rPr>
              <a:t> </a:t>
            </a:r>
          </a:p>
        </p:txBody>
      </p:sp>
      <p:sp>
        <p:nvSpPr>
          <p:cNvPr id="3" name="Rettangolo 2"/>
          <p:cNvSpPr/>
          <p:nvPr/>
        </p:nvSpPr>
        <p:spPr>
          <a:xfrm>
            <a:off x="235132" y="4829354"/>
            <a:ext cx="8424104" cy="1754326"/>
          </a:xfrm>
          <a:prstGeom prst="rect">
            <a:avLst/>
          </a:prstGeom>
        </p:spPr>
        <p:txBody>
          <a:bodyPr wrap="square">
            <a:spAutoFit/>
          </a:bodyPr>
          <a:lstStyle/>
          <a:p>
            <a:r>
              <a:rPr lang="it-IT" dirty="0"/>
              <a:t>I figli studenti a carico del genitore titolare di pensione di reversibilità, che svolgono attività lavorative precarie e saltuarie per le quali percepiscono un piccolo reddito che può migliorare solo momentaneamente la situazione economica, non perdono la qualifica prevalente di studente e di conseguenza continuano ad avere diritto alla quota di pensione di reversibilità (sentenza della Corte Costituzionale n.42 del 1999).</a:t>
            </a:r>
          </a:p>
        </p:txBody>
      </p:sp>
      <p:pic>
        <p:nvPicPr>
          <p:cNvPr id="4"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084" y="6215539"/>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79714" y="620101"/>
            <a:ext cx="8804366" cy="607858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rgbClr val="01439D"/>
                </a:solidFill>
                <a:effectLst/>
                <a:latin typeface="Arial" pitchFamily="34" charset="0"/>
                <a:cs typeface="Arial" pitchFamily="34" charset="0"/>
              </a:rPr>
              <a:t>I genitori</a:t>
            </a:r>
            <a:endParaRPr kumimoji="0" lang="it-IT" sz="16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Arial" pitchFamily="34" charset="0"/>
                <a:cs typeface="Arial" pitchFamily="34" charset="0"/>
              </a:rPr>
              <a:t>In mancanza del coniuge, dei figli e dei nipoti, possono usufruire della pensione ai superstiti anche i genitori che alla data della morte del lavoratore o del pensionato abbiano almeno 65 anni, non siano titolari di pensione e che risultino a carico dell'assicurato o pensionato deceduto con un reddito non superiore all'importo del trattamento minimo maggiorato del 30%. Si ricorda che, per il 2005, tale importo è di € 546,03 mensili.</a:t>
            </a:r>
            <a:endParaRPr kumimoji="0" lang="it-IT" sz="16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rgbClr val="01439D"/>
                </a:solidFill>
                <a:effectLst/>
                <a:latin typeface="Arial" pitchFamily="34" charset="0"/>
                <a:cs typeface="Arial" pitchFamily="34" charset="0"/>
              </a:rPr>
              <a:t>I fratelli e le sorelle</a:t>
            </a:r>
            <a:endParaRPr kumimoji="0" lang="it-IT" sz="1600" b="1" i="0" u="none" strike="noStrike" cap="none" normalizeH="0" baseline="0" dirty="0">
              <a:ln>
                <a:noFill/>
              </a:ln>
              <a:solidFill>
                <a:srgbClr val="000000"/>
              </a:solidFill>
              <a:effectLst/>
              <a:latin typeface="Arial" pitchFamily="34" charset="0"/>
              <a:cs typeface="Arial" pitchFamily="34" charset="0"/>
            </a:endParaRPr>
          </a:p>
          <a:p>
            <a:pPr lvl="0" algn="ctr" defTabSz="914400" fontAlgn="base">
              <a:spcBef>
                <a:spcPct val="0"/>
              </a:spcBef>
              <a:spcAft>
                <a:spcPct val="0"/>
              </a:spcAft>
            </a:pPr>
            <a:r>
              <a:rPr kumimoji="0" lang="it-IT" sz="1600" b="0" i="0" u="none" strike="noStrike" cap="none" normalizeH="0" baseline="0" dirty="0">
                <a:ln>
                  <a:noFill/>
                </a:ln>
                <a:solidFill>
                  <a:srgbClr val="000000"/>
                </a:solidFill>
                <a:effectLst/>
                <a:latin typeface="Arial" pitchFamily="34" charset="0"/>
                <a:cs typeface="Arial" pitchFamily="34" charset="0"/>
              </a:rPr>
              <a:t>In mancanza del coniuge, dei figli, dei nipoti e dei genitori, possono usufruire della pensione ai superstiti anche i fratelli celibi e le sorelle nubili che alla data della morte del lavoratore o del pensionato siano inabili al lavoro, anche se minori, non siano titolari di pensione e che risultino a carico dell'assicurato o pensionato deceduto con un reddito non superiore al l'importo del trattamento minimo maggiorato del 30%.</a:t>
            </a:r>
          </a:p>
          <a:p>
            <a:pPr lvl="0" algn="ctr" defTabSz="914400" fontAlgn="base">
              <a:spcBef>
                <a:spcPct val="0"/>
              </a:spcBef>
              <a:spcAft>
                <a:spcPct val="0"/>
              </a:spcAft>
            </a:pPr>
            <a:r>
              <a:rPr kumimoji="0" lang="it-IT" sz="1600" b="0" i="0" u="none" strike="noStrike" cap="none" normalizeH="0" baseline="0" dirty="0">
                <a:ln>
                  <a:noFill/>
                </a:ln>
                <a:solidFill>
                  <a:srgbClr val="000000"/>
                </a:solidFill>
                <a:effectLst/>
                <a:latin typeface="Arial" pitchFamily="34" charset="0"/>
                <a:cs typeface="Arial" pitchFamily="34" charset="0"/>
              </a:rPr>
              <a:t> </a:t>
            </a:r>
            <a:r>
              <a:rPr lang="it-IT" b="1" dirty="0">
                <a:solidFill>
                  <a:srgbClr val="01439D"/>
                </a:solidFill>
                <a:latin typeface="Arial" pitchFamily="34" charset="0"/>
                <a:ea typeface="Times New Roman" pitchFamily="18" charset="0"/>
                <a:cs typeface="Arial" pitchFamily="34" charset="0"/>
              </a:rPr>
              <a:t>I nipoti</a:t>
            </a:r>
          </a:p>
          <a:p>
            <a:pPr lvl="0" algn="ctr" defTabSz="914400" fontAlgn="base">
              <a:spcBef>
                <a:spcPct val="0"/>
              </a:spcBef>
              <a:spcAft>
                <a:spcPct val="0"/>
              </a:spcAft>
            </a:pPr>
            <a:r>
              <a:rPr lang="it-IT" dirty="0">
                <a:solidFill>
                  <a:srgbClr val="000000"/>
                </a:solidFill>
                <a:latin typeface="Arial" pitchFamily="34" charset="0"/>
                <a:ea typeface="Times New Roman" pitchFamily="18" charset="0"/>
                <a:cs typeface="Arial" pitchFamily="34" charset="0"/>
              </a:rPr>
              <a:t> </a:t>
            </a:r>
            <a:r>
              <a:rPr lang="it-IT" sz="1600" dirty="0">
                <a:solidFill>
                  <a:srgbClr val="000000"/>
                </a:solidFill>
                <a:latin typeface="Arial" pitchFamily="34" charset="0"/>
                <a:ea typeface="Times New Roman" pitchFamily="18" charset="0"/>
                <a:cs typeface="Arial" pitchFamily="34" charset="0"/>
              </a:rPr>
              <a:t>minori, purché a carico del nonno o della nonna deceduti, sono equiparati ai figli legittimi e legittimati, e quindi inclusi tra i destinatari diretti della pensione ai superstiti. Nel caso del nipote di età inferiore ai 18 anni, occorre che questo sia stato mantenuto dall'assicurato o dal pensionato deceduto e che si trovi in una situazione di bisogno per la quale non sia autosufficiente economicamente.</a:t>
            </a:r>
            <a:endParaRPr lang="it-IT" sz="1600" dirty="0">
              <a:latin typeface="Arial" pitchFamily="34" charset="0"/>
              <a:cs typeface="Arial" pitchFamily="34" charset="0"/>
            </a:endParaRPr>
          </a:p>
          <a:p>
            <a:pPr lvl="0" algn="ctr" defTabSz="914400" eaLnBrk="0" fontAlgn="base" hangingPunct="0">
              <a:spcBef>
                <a:spcPct val="0"/>
              </a:spcBef>
              <a:spcAft>
                <a:spcPct val="0"/>
              </a:spcAft>
            </a:pPr>
            <a:r>
              <a:rPr lang="it-IT" sz="1600" dirty="0">
                <a:solidFill>
                  <a:srgbClr val="000000"/>
                </a:solidFill>
                <a:latin typeface="Arial" pitchFamily="34" charset="0"/>
                <a:ea typeface="Times New Roman" pitchFamily="18" charset="0"/>
                <a:cs typeface="Arial" pitchFamily="34" charset="0"/>
              </a:rPr>
              <a:t>Nel caso in cui il giovane non sia orfano, la presenza di uno o di entrambi i genitori non è di ostacolo al riconoscimento della pensione solo nel caso in cui venga dimostrato che nessuno dei genitori è in condizione di provvedere al mantenimento del figlio, sia perché essi non svolgono alcuna attività lavorativa sia perché non hanno fonti di reddito </a:t>
            </a:r>
          </a:p>
          <a:p>
            <a:pPr lvl="0" algn="ctr" defTabSz="914400" eaLnBrk="0" fontAlgn="base" hangingPunct="0">
              <a:spcBef>
                <a:spcPct val="0"/>
              </a:spcBef>
              <a:spcAft>
                <a:spcPct val="0"/>
              </a:spcAft>
            </a:pPr>
            <a:r>
              <a:rPr lang="it-IT" sz="1600" dirty="0">
                <a:solidFill>
                  <a:srgbClr val="000000"/>
                </a:solidFill>
                <a:latin typeface="Arial" pitchFamily="34" charset="0"/>
                <a:ea typeface="Times New Roman" pitchFamily="18" charset="0"/>
                <a:cs typeface="Arial" pitchFamily="34" charset="0"/>
              </a:rPr>
              <a:t>(sentenza della Corte Costituzionale n.180 del 1999</a:t>
            </a:r>
            <a:r>
              <a:rPr lang="it-IT" dirty="0">
                <a:solidFill>
                  <a:srgbClr val="000000"/>
                </a:solidFill>
                <a:latin typeface="Arial" pitchFamily="34" charset="0"/>
                <a:ea typeface="Times New Roman" pitchFamily="18" charset="0"/>
                <a:cs typeface="Arial" pitchFamily="34" charset="0"/>
              </a:rPr>
              <a:t>).</a:t>
            </a:r>
            <a:endParaRPr lang="it-IT"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251" y="6198135"/>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191869" y="1116106"/>
            <a:ext cx="7149353"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rgbClr val="01439D"/>
                </a:solidFill>
                <a:effectLst/>
                <a:latin typeface="Arial" pitchFamily="34" charset="0"/>
                <a:ea typeface="Times New Roman" pitchFamily="18" charset="0"/>
                <a:cs typeface="Arial" pitchFamily="34" charset="0"/>
              </a:rPr>
              <a:t>Quando si è a carico</a:t>
            </a:r>
            <a:endParaRPr kumimoji="0" lang="it-IT"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Perché i figli, i nipoti e gli equiparati maggiorenni studenti o inabili superstiti, siano considerati a carico del genitore o del nonno deceduto, devono trovarsi in uno stato di bisogno, non siano autosufficienti economicamente e al loro mantenimento provvedessero l'assicurato o il pensionato deceduto</a:t>
            </a:r>
            <a:r>
              <a:rPr kumimoji="0" lang="it-IT" sz="1000" b="0" i="0" u="none" strike="noStrike" cap="none" normalizeH="0" baseline="0" dirty="0">
                <a:ln>
                  <a:noFill/>
                </a:ln>
                <a:solidFill>
                  <a:srgbClr val="000000"/>
                </a:solidFill>
                <a:effectLst/>
                <a:latin typeface="Verdana" pitchFamily="34" charset="0"/>
                <a:ea typeface="Times New Roman" pitchFamily="18" charset="0"/>
                <a:cs typeface="Arial" pitchFamily="34" charset="0"/>
              </a:rPr>
              <a:t>.</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2919" y="6181983"/>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821872" y="3493587"/>
          <a:ext cx="2606040" cy="2685144"/>
        </p:xfrm>
        <a:graphic>
          <a:graphicData uri="http://schemas.openxmlformats.org/drawingml/2006/table">
            <a:tbl>
              <a:tblPr/>
              <a:tblGrid>
                <a:gridCol w="943610">
                  <a:extLst>
                    <a:ext uri="{9D8B030D-6E8A-4147-A177-3AD203B41FA5}">
                      <a16:colId xmlns:a16="http://schemas.microsoft.com/office/drawing/2014/main" val="20000"/>
                    </a:ext>
                  </a:extLst>
                </a:gridCol>
                <a:gridCol w="1662430">
                  <a:extLst>
                    <a:ext uri="{9D8B030D-6E8A-4147-A177-3AD203B41FA5}">
                      <a16:colId xmlns:a16="http://schemas.microsoft.com/office/drawing/2014/main" val="20001"/>
                    </a:ext>
                  </a:extLst>
                </a:gridCol>
              </a:tblGrid>
              <a:tr h="671286">
                <a:tc>
                  <a:txBody>
                    <a:bodyPr/>
                    <a:lstStyle/>
                    <a:p>
                      <a:pPr algn="ctr">
                        <a:spcAft>
                          <a:spcPts val="0"/>
                        </a:spcAft>
                      </a:pPr>
                      <a:r>
                        <a:rPr lang="it-IT" sz="1000" b="0" kern="0" dirty="0">
                          <a:solidFill>
                            <a:srgbClr val="FFFFFF"/>
                          </a:solidFill>
                          <a:latin typeface="Times New Roman"/>
                        </a:rPr>
                        <a:t>Percentuale</a:t>
                      </a:r>
                      <a:endParaRPr lang="it-IT" sz="1000" b="1" kern="0" dirty="0">
                        <a:latin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01439D"/>
                    </a:solidFill>
                  </a:tcPr>
                </a:tc>
                <a:tc>
                  <a:txBody>
                    <a:bodyPr/>
                    <a:lstStyle/>
                    <a:p>
                      <a:pPr algn="ctr">
                        <a:spcAft>
                          <a:spcPts val="0"/>
                        </a:spcAft>
                      </a:pPr>
                      <a:r>
                        <a:rPr lang="it-IT" sz="1000" b="0" dirty="0">
                          <a:solidFill>
                            <a:srgbClr val="FFFFFF"/>
                          </a:solidFill>
                          <a:latin typeface="Verdana"/>
                          <a:ea typeface="Times New Roman"/>
                          <a:cs typeface="Times New Roman"/>
                        </a:rPr>
                        <a:t>Beneficiari</a:t>
                      </a:r>
                      <a:endParaRPr lang="it-IT" sz="1000" b="1" dirty="0">
                        <a:solidFill>
                          <a:srgbClr val="FFFFFF"/>
                        </a:solidFill>
                        <a:latin typeface="Verdana"/>
                        <a:ea typeface="Times New Roman"/>
                        <a:cs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01439D"/>
                    </a:solidFill>
                  </a:tcPr>
                </a:tc>
                <a:extLst>
                  <a:ext uri="{0D108BD9-81ED-4DB2-BD59-A6C34878D82A}">
                    <a16:rowId xmlns:a16="http://schemas.microsoft.com/office/drawing/2014/main" val="10000"/>
                  </a:ext>
                </a:extLst>
              </a:tr>
              <a:tr h="671286">
                <a:tc>
                  <a:txBody>
                    <a:bodyPr/>
                    <a:lstStyle/>
                    <a:p>
                      <a:pPr algn="ctr">
                        <a:spcAft>
                          <a:spcPts val="0"/>
                        </a:spcAft>
                      </a:pPr>
                      <a:r>
                        <a:rPr lang="it-IT" sz="1000">
                          <a:solidFill>
                            <a:srgbClr val="64644D"/>
                          </a:solidFill>
                          <a:latin typeface="Verdana"/>
                          <a:ea typeface="Times New Roman"/>
                        </a:rPr>
                        <a:t>60%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al coniuge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1"/>
                  </a:ext>
                </a:extLst>
              </a:tr>
              <a:tr h="671286">
                <a:tc>
                  <a:txBody>
                    <a:bodyPr/>
                    <a:lstStyle/>
                    <a:p>
                      <a:pPr algn="ctr">
                        <a:spcAft>
                          <a:spcPts val="0"/>
                        </a:spcAft>
                      </a:pPr>
                      <a:r>
                        <a:rPr lang="it-IT" sz="1000">
                          <a:solidFill>
                            <a:srgbClr val="64644D"/>
                          </a:solidFill>
                          <a:latin typeface="Verdana"/>
                          <a:ea typeface="Times New Roman"/>
                        </a:rPr>
                        <a:t>80%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al coniuge con un figlio</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2"/>
                  </a:ext>
                </a:extLst>
              </a:tr>
              <a:tr h="671286">
                <a:tc>
                  <a:txBody>
                    <a:bodyPr/>
                    <a:lstStyle/>
                    <a:p>
                      <a:pPr algn="ctr">
                        <a:spcAft>
                          <a:spcPts val="0"/>
                        </a:spcAft>
                      </a:pPr>
                      <a:r>
                        <a:rPr lang="it-IT" sz="1000">
                          <a:solidFill>
                            <a:srgbClr val="64644D"/>
                          </a:solidFill>
                          <a:latin typeface="Verdana"/>
                          <a:ea typeface="Times New Roman"/>
                        </a:rPr>
                        <a:t>100%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dirty="0">
                          <a:solidFill>
                            <a:srgbClr val="000000"/>
                          </a:solidFill>
                          <a:latin typeface="Verdana"/>
                          <a:ea typeface="Times New Roman"/>
                        </a:rPr>
                        <a:t>al coniuge con due figli</a:t>
                      </a:r>
                      <a:endParaRPr lang="it-IT" sz="1200" dirty="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ella 2"/>
          <p:cNvGraphicFramePr>
            <a:graphicFrameLocks noGrp="1"/>
          </p:cNvGraphicFramePr>
          <p:nvPr/>
        </p:nvGraphicFramePr>
        <p:xfrm>
          <a:off x="8254637" y="600887"/>
          <a:ext cx="2606040" cy="5121617"/>
        </p:xfrm>
        <a:graphic>
          <a:graphicData uri="http://schemas.openxmlformats.org/drawingml/2006/table">
            <a:tbl>
              <a:tblPr/>
              <a:tblGrid>
                <a:gridCol w="943610">
                  <a:extLst>
                    <a:ext uri="{9D8B030D-6E8A-4147-A177-3AD203B41FA5}">
                      <a16:colId xmlns:a16="http://schemas.microsoft.com/office/drawing/2014/main" val="20000"/>
                    </a:ext>
                  </a:extLst>
                </a:gridCol>
                <a:gridCol w="1662430">
                  <a:extLst>
                    <a:ext uri="{9D8B030D-6E8A-4147-A177-3AD203B41FA5}">
                      <a16:colId xmlns:a16="http://schemas.microsoft.com/office/drawing/2014/main" val="20001"/>
                    </a:ext>
                  </a:extLst>
                </a:gridCol>
              </a:tblGrid>
              <a:tr h="894965">
                <a:tc>
                  <a:txBody>
                    <a:bodyPr/>
                    <a:lstStyle/>
                    <a:p>
                      <a:pPr algn="ctr">
                        <a:spcAft>
                          <a:spcPts val="0"/>
                        </a:spcAft>
                      </a:pPr>
                      <a:r>
                        <a:rPr lang="it-IT" sz="1000" b="0" kern="0">
                          <a:solidFill>
                            <a:srgbClr val="FFFFFF"/>
                          </a:solidFill>
                          <a:latin typeface="Times New Roman"/>
                        </a:rPr>
                        <a:t>Percentuale</a:t>
                      </a:r>
                      <a:endParaRPr lang="it-IT" sz="1000" b="1" kern="0">
                        <a:latin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01439D"/>
                    </a:solidFill>
                  </a:tcPr>
                </a:tc>
                <a:tc>
                  <a:txBody>
                    <a:bodyPr/>
                    <a:lstStyle/>
                    <a:p>
                      <a:pPr algn="ctr">
                        <a:spcAft>
                          <a:spcPts val="0"/>
                        </a:spcAft>
                      </a:pPr>
                      <a:r>
                        <a:rPr lang="it-IT" sz="1000" b="0">
                          <a:solidFill>
                            <a:srgbClr val="FFFFFF"/>
                          </a:solidFill>
                          <a:latin typeface="Verdana"/>
                          <a:ea typeface="Times New Roman"/>
                          <a:cs typeface="Times New Roman"/>
                        </a:rPr>
                        <a:t>Beneficiari</a:t>
                      </a:r>
                      <a:endParaRPr lang="it-IT" sz="1000" b="1">
                        <a:solidFill>
                          <a:srgbClr val="FFFFFF"/>
                        </a:solidFill>
                        <a:latin typeface="Verdana"/>
                        <a:ea typeface="Times New Roman"/>
                        <a:cs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01439D"/>
                    </a:solidFill>
                  </a:tcPr>
                </a:tc>
                <a:extLst>
                  <a:ext uri="{0D108BD9-81ED-4DB2-BD59-A6C34878D82A}">
                    <a16:rowId xmlns:a16="http://schemas.microsoft.com/office/drawing/2014/main" val="10000"/>
                  </a:ext>
                </a:extLst>
              </a:tr>
              <a:tr h="352221">
                <a:tc>
                  <a:txBody>
                    <a:bodyPr/>
                    <a:lstStyle/>
                    <a:p>
                      <a:pPr algn="ctr">
                        <a:spcAft>
                          <a:spcPts val="0"/>
                        </a:spcAft>
                      </a:pPr>
                      <a:r>
                        <a:rPr lang="it-IT" sz="1000">
                          <a:solidFill>
                            <a:srgbClr val="64644D"/>
                          </a:solidFill>
                          <a:latin typeface="Verdana"/>
                          <a:ea typeface="Times New Roman"/>
                        </a:rPr>
                        <a:t>70%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dirty="0">
                          <a:solidFill>
                            <a:srgbClr val="000000"/>
                          </a:solidFill>
                          <a:latin typeface="Verdana"/>
                          <a:ea typeface="Times New Roman"/>
                        </a:rPr>
                        <a:t>un figlio</a:t>
                      </a:r>
                      <a:endParaRPr lang="it-IT" sz="1200" dirty="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1"/>
                  </a:ext>
                </a:extLst>
              </a:tr>
              <a:tr h="352221">
                <a:tc>
                  <a:txBody>
                    <a:bodyPr/>
                    <a:lstStyle/>
                    <a:p>
                      <a:pPr algn="ctr">
                        <a:spcAft>
                          <a:spcPts val="0"/>
                        </a:spcAft>
                      </a:pPr>
                      <a:r>
                        <a:rPr lang="it-IT" sz="1000">
                          <a:solidFill>
                            <a:srgbClr val="64644D"/>
                          </a:solidFill>
                          <a:latin typeface="Verdana"/>
                          <a:ea typeface="Times New Roman"/>
                        </a:rPr>
                        <a:t>80%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due figli</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2"/>
                  </a:ext>
                </a:extLst>
              </a:tr>
              <a:tr h="352221">
                <a:tc>
                  <a:txBody>
                    <a:bodyPr/>
                    <a:lstStyle/>
                    <a:p>
                      <a:pPr algn="ctr">
                        <a:spcAft>
                          <a:spcPts val="0"/>
                        </a:spcAft>
                      </a:pPr>
                      <a:r>
                        <a:rPr lang="it-IT" sz="1000">
                          <a:solidFill>
                            <a:srgbClr val="64644D"/>
                          </a:solidFill>
                          <a:latin typeface="Verdana"/>
                          <a:ea typeface="Times New Roman"/>
                        </a:rPr>
                        <a:t>100%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tre o più figli</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3"/>
                  </a:ext>
                </a:extLst>
              </a:tr>
              <a:tr h="352221">
                <a:tc>
                  <a:txBody>
                    <a:bodyPr/>
                    <a:lstStyle/>
                    <a:p>
                      <a:pPr algn="ctr">
                        <a:spcAft>
                          <a:spcPts val="0"/>
                        </a:spcAft>
                      </a:pPr>
                      <a:r>
                        <a:rPr lang="it-IT" sz="1000">
                          <a:solidFill>
                            <a:srgbClr val="64644D"/>
                          </a:solidFill>
                          <a:latin typeface="Verdana"/>
                          <a:ea typeface="Times New Roman"/>
                        </a:rPr>
                        <a:t>15%</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un genitore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4"/>
                  </a:ext>
                </a:extLst>
              </a:tr>
              <a:tr h="352221">
                <a:tc>
                  <a:txBody>
                    <a:bodyPr/>
                    <a:lstStyle/>
                    <a:p>
                      <a:pPr algn="ctr">
                        <a:spcAft>
                          <a:spcPts val="0"/>
                        </a:spcAft>
                      </a:pPr>
                      <a:r>
                        <a:rPr lang="it-IT" sz="1000">
                          <a:solidFill>
                            <a:srgbClr val="64644D"/>
                          </a:solidFill>
                          <a:latin typeface="Verdana"/>
                          <a:ea typeface="Times New Roman"/>
                        </a:rPr>
                        <a:t>30%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due genitori</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5"/>
                  </a:ext>
                </a:extLst>
              </a:tr>
              <a:tr h="352221">
                <a:tc>
                  <a:txBody>
                    <a:bodyPr/>
                    <a:lstStyle/>
                    <a:p>
                      <a:pPr algn="ctr">
                        <a:spcAft>
                          <a:spcPts val="0"/>
                        </a:spcAft>
                      </a:pPr>
                      <a:r>
                        <a:rPr lang="it-IT" sz="1000">
                          <a:solidFill>
                            <a:srgbClr val="64644D"/>
                          </a:solidFill>
                          <a:latin typeface="Verdana"/>
                          <a:ea typeface="Times New Roman"/>
                        </a:rPr>
                        <a:t>15%</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un fratello o una sorella</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6"/>
                  </a:ext>
                </a:extLst>
              </a:tr>
              <a:tr h="352221">
                <a:tc>
                  <a:txBody>
                    <a:bodyPr/>
                    <a:lstStyle/>
                    <a:p>
                      <a:pPr algn="ctr">
                        <a:spcAft>
                          <a:spcPts val="0"/>
                        </a:spcAft>
                      </a:pPr>
                      <a:r>
                        <a:rPr lang="it-IT" sz="1000">
                          <a:solidFill>
                            <a:srgbClr val="64644D"/>
                          </a:solidFill>
                          <a:latin typeface="Verdana"/>
                          <a:ea typeface="Times New Roman"/>
                        </a:rPr>
                        <a:t>30%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due fratelli o sorelle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7"/>
                  </a:ext>
                </a:extLst>
              </a:tr>
              <a:tr h="352221">
                <a:tc>
                  <a:txBody>
                    <a:bodyPr/>
                    <a:lstStyle/>
                    <a:p>
                      <a:pPr algn="ctr">
                        <a:spcAft>
                          <a:spcPts val="0"/>
                        </a:spcAft>
                      </a:pPr>
                      <a:r>
                        <a:rPr lang="it-IT" sz="1000">
                          <a:solidFill>
                            <a:srgbClr val="64644D"/>
                          </a:solidFill>
                          <a:latin typeface="Verdana"/>
                          <a:ea typeface="Times New Roman"/>
                        </a:rPr>
                        <a:t>45%</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tre fratelli o sorelle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8"/>
                  </a:ext>
                </a:extLst>
              </a:tr>
              <a:tr h="352221">
                <a:tc>
                  <a:txBody>
                    <a:bodyPr/>
                    <a:lstStyle/>
                    <a:p>
                      <a:pPr algn="ctr">
                        <a:spcAft>
                          <a:spcPts val="0"/>
                        </a:spcAft>
                      </a:pPr>
                      <a:r>
                        <a:rPr lang="it-IT" sz="1000">
                          <a:solidFill>
                            <a:srgbClr val="64644D"/>
                          </a:solidFill>
                          <a:latin typeface="Verdana"/>
                          <a:ea typeface="Times New Roman"/>
                        </a:rPr>
                        <a:t>60%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quattro fratelli o sorelle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09"/>
                  </a:ext>
                </a:extLst>
              </a:tr>
              <a:tr h="352221">
                <a:tc>
                  <a:txBody>
                    <a:bodyPr/>
                    <a:lstStyle/>
                    <a:p>
                      <a:pPr algn="ctr">
                        <a:spcAft>
                          <a:spcPts val="0"/>
                        </a:spcAft>
                      </a:pPr>
                      <a:r>
                        <a:rPr lang="it-IT" sz="1000">
                          <a:solidFill>
                            <a:srgbClr val="64644D"/>
                          </a:solidFill>
                          <a:latin typeface="Verdana"/>
                          <a:ea typeface="Times New Roman"/>
                        </a:rPr>
                        <a:t>75%</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cinque fratelli o sorelle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10"/>
                  </a:ext>
                </a:extLst>
              </a:tr>
              <a:tr h="352221">
                <a:tc>
                  <a:txBody>
                    <a:bodyPr/>
                    <a:lstStyle/>
                    <a:p>
                      <a:pPr algn="ctr">
                        <a:spcAft>
                          <a:spcPts val="0"/>
                        </a:spcAft>
                      </a:pPr>
                      <a:r>
                        <a:rPr lang="it-IT" sz="1000">
                          <a:solidFill>
                            <a:srgbClr val="64644D"/>
                          </a:solidFill>
                          <a:latin typeface="Verdana"/>
                          <a:ea typeface="Times New Roman"/>
                        </a:rPr>
                        <a:t>90%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a:solidFill>
                            <a:srgbClr val="000000"/>
                          </a:solidFill>
                          <a:latin typeface="Verdana"/>
                          <a:ea typeface="Times New Roman"/>
                        </a:rPr>
                        <a:t>sei fratelli o sorelle</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11"/>
                  </a:ext>
                </a:extLst>
              </a:tr>
              <a:tr h="352221">
                <a:tc>
                  <a:txBody>
                    <a:bodyPr/>
                    <a:lstStyle/>
                    <a:p>
                      <a:pPr algn="ctr">
                        <a:spcAft>
                          <a:spcPts val="0"/>
                        </a:spcAft>
                      </a:pPr>
                      <a:r>
                        <a:rPr lang="it-IT" sz="1000">
                          <a:solidFill>
                            <a:srgbClr val="64644D"/>
                          </a:solidFill>
                          <a:latin typeface="Verdana"/>
                          <a:ea typeface="Times New Roman"/>
                        </a:rPr>
                        <a:t>70%</a:t>
                      </a:r>
                      <a:endParaRPr lang="it-IT" sz="120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solidFill>
                      <a:srgbClr val="F3F3E6"/>
                    </a:solidFill>
                  </a:tcPr>
                </a:tc>
                <a:tc>
                  <a:txBody>
                    <a:bodyPr/>
                    <a:lstStyle/>
                    <a:p>
                      <a:pPr>
                        <a:spcAft>
                          <a:spcPts val="0"/>
                        </a:spcAft>
                      </a:pPr>
                      <a:r>
                        <a:rPr lang="it-IT" sz="1000" dirty="0">
                          <a:solidFill>
                            <a:srgbClr val="000000"/>
                          </a:solidFill>
                          <a:latin typeface="Verdana"/>
                          <a:ea typeface="Times New Roman"/>
                        </a:rPr>
                        <a:t>un figlio</a:t>
                      </a:r>
                      <a:endParaRPr lang="it-IT" sz="1200" dirty="0">
                        <a:latin typeface="Times New Roman"/>
                        <a:ea typeface="Times New Roman"/>
                      </a:endParaRPr>
                    </a:p>
                  </a:txBody>
                  <a:tcPr marL="44450" marR="44450" marT="0" marB="0" anchor="ctr">
                    <a:lnL w="12700" cap="flat" cmpd="sng" algn="ctr">
                      <a:solidFill>
                        <a:srgbClr val="B9B9A4"/>
                      </a:solidFill>
                      <a:prstDash val="solid"/>
                      <a:round/>
                      <a:headEnd type="none" w="med" len="med"/>
                      <a:tailEnd type="none" w="med" len="med"/>
                    </a:lnL>
                    <a:lnR w="12700" cap="flat" cmpd="sng" algn="ctr">
                      <a:solidFill>
                        <a:srgbClr val="B9B9A4"/>
                      </a:solidFill>
                      <a:prstDash val="solid"/>
                      <a:round/>
                      <a:headEnd type="none" w="med" len="med"/>
                      <a:tailEnd type="none" w="med" len="med"/>
                    </a:lnR>
                    <a:lnT w="12700" cap="flat" cmpd="sng" algn="ctr">
                      <a:solidFill>
                        <a:srgbClr val="B9B9A4"/>
                      </a:solidFill>
                      <a:prstDash val="solid"/>
                      <a:round/>
                      <a:headEnd type="none" w="med" len="med"/>
                      <a:tailEnd type="none" w="med" len="med"/>
                    </a:lnT>
                    <a:lnB w="12700" cap="flat" cmpd="sng" algn="ctr">
                      <a:solidFill>
                        <a:srgbClr val="B9B9A4"/>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91137" name="Rectangle 1"/>
          <p:cNvSpPr>
            <a:spLocks noChangeArrowheads="1"/>
          </p:cNvSpPr>
          <p:nvPr/>
        </p:nvSpPr>
        <p:spPr bwMode="auto">
          <a:xfrm>
            <a:off x="731520" y="966652"/>
            <a:ext cx="7188926" cy="78483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Quote di pensione spettanti ai superstiti dell'assicurato o del pensionato deceduto:</a:t>
            </a:r>
            <a:endParaRPr kumimoji="0" lang="it-IT" sz="24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585" y="6178731"/>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793376" y="645459"/>
            <a:ext cx="10219765"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Nel caso in cui gli eredi non abbiano diritto alla pensione, per mancanza di requisiti, possono ottenere un'indennità "una tantum".</a:t>
            </a: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Nel </a:t>
            </a:r>
            <a:r>
              <a:rPr kumimoji="0" lang="it-IT" b="1" i="0" u="none" strike="noStrike" cap="none" normalizeH="0" baseline="0" dirty="0">
                <a:ln>
                  <a:noFill/>
                </a:ln>
                <a:solidFill>
                  <a:srgbClr val="000000"/>
                </a:solidFill>
                <a:effectLst/>
                <a:latin typeface="Arial" pitchFamily="34" charset="0"/>
                <a:ea typeface="Times New Roman" pitchFamily="18" charset="0"/>
                <a:cs typeface="Arial" pitchFamily="34" charset="0"/>
              </a:rPr>
              <a:t>sistema contributivo</a:t>
            </a: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 l’indennità è pari all’importo mensile dell’assegno sociale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 moltiplicato per gli anni di contribuzione in possesso dell’assicurato deceduto.</a:t>
            </a:r>
            <a:b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b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Spetta alle seguenti condizioni:</a:t>
            </a: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mancanza dei requisiti per la pensione indiretta (cinque anni di contribuzione, di cui almeno tre versati nel quinquennio precedente la data del decesso);</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mancanza del diritto alla rendita INAIL in conseguenza della morte del lavoratore;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a:ln>
                  <a:noFill/>
                </a:ln>
                <a:solidFill>
                  <a:srgbClr val="000000"/>
                </a:solidFill>
                <a:effectLst/>
                <a:latin typeface="Arial" pitchFamily="34" charset="0"/>
                <a:ea typeface="Times New Roman" pitchFamily="18" charset="0"/>
                <a:cs typeface="Arial" pitchFamily="34" charset="0"/>
              </a:rPr>
              <a:t>presenza dei requisiti reddituali previsti per l’assegno sociale.</a:t>
            </a:r>
          </a:p>
          <a:p>
            <a:pPr marL="0" marR="0" lvl="0" indent="0" algn="just" defTabSz="914400" rtl="0" eaLnBrk="0" fontAlgn="base" latinLnBrk="0" hangingPunct="0">
              <a:lnSpc>
                <a:spcPct val="100000"/>
              </a:lnSpc>
              <a:spcBef>
                <a:spcPct val="0"/>
              </a:spcBef>
              <a:spcAft>
                <a:spcPct val="0"/>
              </a:spcAft>
              <a:buClrTx/>
              <a:buSzTx/>
              <a:buFontTx/>
              <a:buChar char="•"/>
              <a:tabLst/>
            </a:pPr>
            <a:endParaRPr lang="it-IT" dirty="0">
              <a:solidFill>
                <a:srgbClr val="000000"/>
              </a:solidFill>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it-IT"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Si ricorda che nel </a:t>
            </a:r>
            <a:r>
              <a:rPr kumimoji="0" lang="it-IT" sz="2800" b="1" i="0" u="none" strike="noStrike" cap="none" normalizeH="0" baseline="0" dirty="0">
                <a:ln>
                  <a:noFill/>
                </a:ln>
                <a:solidFill>
                  <a:srgbClr val="000000"/>
                </a:solidFill>
                <a:effectLst/>
                <a:latin typeface="Arial" pitchFamily="34" charset="0"/>
                <a:ea typeface="Times New Roman" pitchFamily="18" charset="0"/>
                <a:cs typeface="Arial" pitchFamily="34" charset="0"/>
              </a:rPr>
              <a:t>sistema retributivo</a:t>
            </a:r>
            <a:r>
              <a:rPr kumimoji="0" lang="it-IT"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l’indennità è liquidata in proporzione all'entità dei contributi versati, purché nel quinquennio precedente la data della morte, risulti versato almeno un anno di contributi. </a:t>
            </a:r>
            <a:endParaRPr kumimoji="0" lang="it-IT"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141" y="6212541"/>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04596F9-F612-47D6-A40C-F08EBEDE8479}"/>
              </a:ext>
            </a:extLst>
          </p:cNvPr>
          <p:cNvSpPr/>
          <p:nvPr/>
        </p:nvSpPr>
        <p:spPr>
          <a:xfrm>
            <a:off x="654341" y="562735"/>
            <a:ext cx="10578518" cy="5139869"/>
          </a:xfrm>
          <a:prstGeom prst="rect">
            <a:avLst/>
          </a:prstGeom>
        </p:spPr>
        <p:txBody>
          <a:bodyPr wrap="square">
            <a:spAutoFit/>
          </a:bodyPr>
          <a:lstStyle/>
          <a:p>
            <a:pPr marL="742950" lvl="1" indent="-285750" algn="ctr" hangingPunct="0">
              <a:spcAft>
                <a:spcPts val="0"/>
              </a:spcAft>
              <a:tabLst>
                <a:tab pos="257175" algn="l"/>
                <a:tab pos="914400" algn="l"/>
                <a:tab pos="5857240" algn="r"/>
              </a:tabLst>
            </a:pPr>
            <a:r>
              <a:rPr lang="it-IT" sz="2400" b="1" dirty="0">
                <a:latin typeface="Arial" panose="020B0604020202020204" pitchFamily="34" charset="0"/>
                <a:ea typeface="Times New Roman" panose="02020603050405020304" pitchFamily="18" charset="0"/>
                <a:cs typeface="Times New Roman" panose="02020603050405020304" pitchFamily="18" charset="0"/>
              </a:rPr>
              <a:t>Pensione supplementare</a:t>
            </a:r>
            <a:endParaRPr lang="it-IT" sz="2400"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tabLst>
                <a:tab pos="257175" algn="l"/>
                <a:tab pos="5857240" algn="r"/>
              </a:tabLst>
            </a:pPr>
            <a:r>
              <a:rPr lang="it-IT" sz="2400" dirty="0">
                <a:latin typeface="Arial" panose="020B0604020202020204" pitchFamily="34" charset="0"/>
                <a:ea typeface="Times New Roman" panose="02020603050405020304" pitchFamily="18" charset="0"/>
                <a:cs typeface="Times New Roman" panose="02020603050405020304" pitchFamily="18" charset="0"/>
              </a:rPr>
              <a:t> </a:t>
            </a:r>
          </a:p>
          <a:p>
            <a:pPr marL="127000" algn="ctr" hangingPunct="0">
              <a:spcAft>
                <a:spcPts val="0"/>
              </a:spcAft>
              <a:tabLst>
                <a:tab pos="257175" algn="l"/>
                <a:tab pos="5857240" algn="r"/>
              </a:tabLst>
            </a:pPr>
            <a:r>
              <a:rPr lang="it-IT" sz="2000" dirty="0">
                <a:latin typeface="Arial" panose="020B0604020202020204" pitchFamily="34" charset="0"/>
                <a:ea typeface="Times New Roman" panose="02020603050405020304" pitchFamily="18" charset="0"/>
                <a:cs typeface="Times New Roman" panose="02020603050405020304" pitchFamily="18" charset="0"/>
              </a:rPr>
              <a:t>Requisiti:</a:t>
            </a:r>
          </a:p>
          <a:p>
            <a:pPr marL="127000" algn="ctr" hangingPunct="0">
              <a:spcAft>
                <a:spcPts val="0"/>
              </a:spcAft>
            </a:pPr>
            <a:r>
              <a:rPr lang="it-IT"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marL="127000" algn="ctr" hangingPunct="0">
              <a:spcAft>
                <a:spcPts val="0"/>
              </a:spcAft>
            </a:pPr>
            <a:r>
              <a:rPr lang="it-IT" sz="2000" dirty="0">
                <a:latin typeface="Arial" panose="020B0604020202020204" pitchFamily="34" charset="0"/>
                <a:ea typeface="Times New Roman" panose="02020603050405020304" pitchFamily="18" charset="0"/>
                <a:cs typeface="Times New Roman" panose="02020603050405020304" pitchFamily="18" charset="0"/>
              </a:rPr>
              <a:t>E’ una pensione che si può ottenere qualora chi la chiede risulti già titolare di altro trattamento pensionistico e qualora i contributi versati all’INPS non siano sufficienti per raggiungere il diritto a pensione di vecchiaia o di invalidità. </a:t>
            </a:r>
          </a:p>
          <a:p>
            <a:pPr marL="127000" algn="ctr" hangingPunct="0">
              <a:spcAft>
                <a:spcPts val="0"/>
              </a:spcAft>
            </a:pPr>
            <a:r>
              <a:rPr lang="it-IT" sz="2000" dirty="0">
                <a:latin typeface="Arial" panose="020B0604020202020204" pitchFamily="34" charset="0"/>
                <a:ea typeface="Times New Roman" panose="02020603050405020304" pitchFamily="18" charset="0"/>
                <a:cs typeface="Times New Roman" panose="02020603050405020304" pitchFamily="18" charset="0"/>
              </a:rPr>
              <a:t>L’ INPS liquida una pensione che va ad aggiungersi </a:t>
            </a:r>
            <a:r>
              <a:rPr lang="it-IT"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 quindi a supplementare</a:t>
            </a:r>
          </a:p>
          <a:p>
            <a:pPr marL="127000" algn="ctr" hangingPunct="0">
              <a:spcAft>
                <a:spcPts val="0"/>
              </a:spcAft>
            </a:pPr>
            <a:r>
              <a:rPr lang="it-IT" sz="2000" dirty="0">
                <a:latin typeface="Arial" panose="020B0604020202020204" pitchFamily="34" charset="0"/>
                <a:ea typeface="Times New Roman" panose="02020603050405020304" pitchFamily="18" charset="0"/>
                <a:cs typeface="Times New Roman" panose="02020603050405020304" pitchFamily="18" charset="0"/>
              </a:rPr>
              <a:t>a quella già percepita.</a:t>
            </a:r>
          </a:p>
          <a:p>
            <a:pPr marL="127000" algn="ctr" hangingPunct="0">
              <a:spcAft>
                <a:spcPts val="0"/>
              </a:spcAft>
            </a:pP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ctr" hangingPunct="0">
              <a:spcAft>
                <a:spcPts val="0"/>
              </a:spcAft>
              <a:buFont typeface="Symbol" panose="05050102010706020507" pitchFamily="18" charset="2"/>
              <a:buChar char=""/>
            </a:pPr>
            <a:r>
              <a:rPr lang="it-IT" sz="2000" dirty="0">
                <a:latin typeface="Arial" panose="020B0604020202020204" pitchFamily="34" charset="0"/>
                <a:ea typeface="Times New Roman" panose="02020603050405020304" pitchFamily="18" charset="0"/>
                <a:cs typeface="Times New Roman" panose="02020603050405020304" pitchFamily="18" charset="0"/>
              </a:rPr>
              <a:t>Essere titolare di una pensione a carico di un Fondo sostitutivo, esclusivo o esonerativo dell’assicurazione generale obbligatoria (INPDAP - FONDI SPECIALI INPS ecc.)</a:t>
            </a:r>
          </a:p>
          <a:p>
            <a:pPr marL="342900" lvl="0" indent="-342900" algn="ctr" hangingPunct="0">
              <a:spcAft>
                <a:spcPts val="0"/>
              </a:spcAft>
              <a:buFont typeface="Symbol" panose="05050102010706020507" pitchFamily="18" charset="2"/>
              <a:buChar char=""/>
            </a:pPr>
            <a:r>
              <a:rPr lang="it-IT" sz="2000" dirty="0">
                <a:latin typeface="Arial" panose="020B0604020202020204" pitchFamily="34" charset="0"/>
                <a:ea typeface="Times New Roman" panose="02020603050405020304" pitchFamily="18" charset="0"/>
                <a:cs typeface="Times New Roman" panose="02020603050405020304" pitchFamily="18" charset="0"/>
              </a:rPr>
              <a:t>Avere contributi versati nell’assicurazione generale obbligatoria INPS, non sufficienti per raggiungere il diritto a pensione autonoma.</a:t>
            </a:r>
          </a:p>
          <a:p>
            <a:pPr marL="342900" lvl="0" indent="-342900" algn="ctr" hangingPunct="0">
              <a:spcAft>
                <a:spcPts val="0"/>
              </a:spcAft>
              <a:buFont typeface="Symbol" panose="05050102010706020507" pitchFamily="18" charset="2"/>
              <a:buChar char=""/>
            </a:pPr>
            <a:r>
              <a:rPr lang="it-IT" sz="2000" dirty="0">
                <a:latin typeface="Arial" panose="020B0604020202020204" pitchFamily="34" charset="0"/>
                <a:ea typeface="Times New Roman" panose="02020603050405020304" pitchFamily="18" charset="0"/>
                <a:cs typeface="Times New Roman" panose="02020603050405020304" pitchFamily="18" charset="0"/>
              </a:rPr>
              <a:t>Aver compiuto l’età pensionabile.</a:t>
            </a:r>
          </a:p>
          <a:p>
            <a:pPr marL="342900" lvl="0" indent="-342900" algn="ctr" hangingPunct="0">
              <a:spcAft>
                <a:spcPts val="0"/>
              </a:spcAft>
              <a:buFont typeface="Symbol" panose="05050102010706020507" pitchFamily="18" charset="2"/>
              <a:buChar char=""/>
            </a:pPr>
            <a:r>
              <a:rPr lang="it-IT" sz="2000" dirty="0">
                <a:latin typeface="Arial" panose="020B0604020202020204" pitchFamily="34" charset="0"/>
                <a:ea typeface="Times New Roman" panose="02020603050405020304" pitchFamily="18" charset="0"/>
                <a:cs typeface="Times New Roman" panose="02020603050405020304" pitchFamily="18" charset="0"/>
              </a:rPr>
              <a:t>Aver cessato l’attività lavorativa</a:t>
            </a:r>
            <a:r>
              <a:rPr lang="it-IT"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it-IT"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11" descr="Risultati immagini per LOGO PATRONATO INPAL">
            <a:extLst>
              <a:ext uri="{FF2B5EF4-FFF2-40B4-BE49-F238E27FC236}">
                <a16:creationId xmlns:a16="http://schemas.microsoft.com/office/drawing/2014/main" id="{A4E0B2EA-3D79-4377-B201-6B8D31C49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879798"/>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FE4F032-E86C-4977-BCB4-4D8ED7160FE0}"/>
              </a:ext>
            </a:extLst>
          </p:cNvPr>
          <p:cNvSpPr/>
          <p:nvPr/>
        </p:nvSpPr>
        <p:spPr>
          <a:xfrm>
            <a:off x="763397" y="2290227"/>
            <a:ext cx="10268125" cy="2246769"/>
          </a:xfrm>
          <a:prstGeom prst="rect">
            <a:avLst/>
          </a:prstGeom>
        </p:spPr>
        <p:txBody>
          <a:bodyPr wrap="square">
            <a:spAutoFit/>
          </a:bodyPr>
          <a:lstStyle/>
          <a:p>
            <a:pPr marL="127000" algn="ctr" hangingPunct="0">
              <a:spcAft>
                <a:spcPts val="0"/>
              </a:spcAft>
              <a:tabLst>
                <a:tab pos="247650" algn="l"/>
              </a:tabLst>
            </a:pP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sz="2000" b="1" dirty="0">
                <a:latin typeface="Arial" panose="020B0604020202020204" pitchFamily="34" charset="0"/>
                <a:ea typeface="Times New Roman" panose="02020603050405020304" pitchFamily="18" charset="0"/>
                <a:cs typeface="Arial" panose="020B0604020202020204" pitchFamily="34" charset="0"/>
              </a:rPr>
              <a:t>Supplementi di pensione</a:t>
            </a:r>
          </a:p>
          <a:p>
            <a:pPr marL="127000" algn="ctr" hangingPunct="0">
              <a:spcAft>
                <a:spcPts val="0"/>
              </a:spcAft>
              <a:tabLst>
                <a:tab pos="247650" algn="l"/>
              </a:tabLst>
            </a:pPr>
            <a:endParaRPr lang="it-IT" sz="2000" dirty="0">
              <a:latin typeface="Arial" panose="020B0604020202020204" pitchFamily="34" charset="0"/>
              <a:ea typeface="Times New Roman" panose="02020603050405020304" pitchFamily="18" charset="0"/>
              <a:cs typeface="Arial" panose="020B0604020202020204" pitchFamily="34" charset="0"/>
            </a:endParaRPr>
          </a:p>
          <a:p>
            <a:pPr algn="ctr"/>
            <a:r>
              <a:rPr lang="it-IT" sz="2000" dirty="0">
                <a:latin typeface="Arial" panose="020B0604020202020204" pitchFamily="34" charset="0"/>
                <a:ea typeface="Times New Roman" panose="02020603050405020304" pitchFamily="18" charset="0"/>
                <a:cs typeface="Arial" panose="020B0604020202020204" pitchFamily="34" charset="0"/>
              </a:rPr>
              <a:t>I supplementi sono incrementi della pensione liquidati, </a:t>
            </a:r>
            <a:r>
              <a:rPr lang="it-IT" sz="2000" b="1" dirty="0">
                <a:latin typeface="Arial" panose="020B0604020202020204" pitchFamily="34" charset="0"/>
                <a:ea typeface="Times New Roman" panose="02020603050405020304" pitchFamily="18" charset="0"/>
                <a:cs typeface="Arial" panose="020B0604020202020204" pitchFamily="34" charset="0"/>
              </a:rPr>
              <a:t>a domanda</a:t>
            </a:r>
            <a:r>
              <a:rPr lang="it-IT" sz="2000" dirty="0">
                <a:latin typeface="Arial" panose="020B0604020202020204" pitchFamily="34" charset="0"/>
                <a:ea typeface="Times New Roman" panose="02020603050405020304" pitchFamily="18" charset="0"/>
                <a:cs typeface="Arial" panose="020B0604020202020204" pitchFamily="34" charset="0"/>
              </a:rPr>
              <a:t>, sulla base di contribuzione relativa a periodi successivi alla data di decorrenza della pensione medesima. </a:t>
            </a:r>
          </a:p>
          <a:p>
            <a:pPr algn="ctr"/>
            <a:r>
              <a:rPr lang="it-IT" sz="2000" dirty="0">
                <a:latin typeface="Arial" panose="020B0604020202020204" pitchFamily="34" charset="0"/>
                <a:ea typeface="Times New Roman" panose="02020603050405020304" pitchFamily="18" charset="0"/>
                <a:cs typeface="Arial" panose="020B0604020202020204" pitchFamily="34" charset="0"/>
              </a:rPr>
              <a:t>I supplementi di pensione decorrono dal primo giorno del mese successivo a quello di presentazione della domanda, purché siano perfezionati i requisiti richiesti. </a:t>
            </a:r>
            <a:endParaRPr lang="it-IT" sz="2000" dirty="0">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82D32889-1240-42FE-821E-A5DA23E8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8905" y="6205653"/>
            <a:ext cx="1253095" cy="65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323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542B33-A155-47E3-B28A-99DD2A4C39FD}"/>
              </a:ext>
            </a:extLst>
          </p:cNvPr>
          <p:cNvSpPr>
            <a:spLocks noGrp="1"/>
          </p:cNvSpPr>
          <p:nvPr>
            <p:ph type="title"/>
          </p:nvPr>
        </p:nvSpPr>
        <p:spPr/>
        <p:txBody>
          <a:bodyPr>
            <a:normAutofit/>
          </a:bodyPr>
          <a:lstStyle/>
          <a:p>
            <a:pPr algn="ctr"/>
            <a:r>
              <a:rPr lang="it-IT" sz="3600" dirty="0"/>
              <a:t>Evoluzione storica della legislazione sociale: </a:t>
            </a:r>
            <a:br>
              <a:rPr lang="it-IT" sz="3600" dirty="0"/>
            </a:br>
            <a:r>
              <a:rPr lang="it-IT" sz="3600" dirty="0"/>
              <a:t>dai primi interventi normativi alla Costituzione</a:t>
            </a:r>
            <a:br>
              <a:rPr lang="it-IT" sz="3600" dirty="0"/>
            </a:br>
            <a:endParaRPr lang="it-IT" sz="3600" dirty="0"/>
          </a:p>
        </p:txBody>
      </p:sp>
      <p:sp>
        <p:nvSpPr>
          <p:cNvPr id="3" name="Segnaposto contenuto 2">
            <a:extLst>
              <a:ext uri="{FF2B5EF4-FFF2-40B4-BE49-F238E27FC236}">
                <a16:creationId xmlns:a16="http://schemas.microsoft.com/office/drawing/2014/main" id="{749D7E23-BE07-476C-988C-E90B061E1995}"/>
              </a:ext>
            </a:extLst>
          </p:cNvPr>
          <p:cNvSpPr>
            <a:spLocks noGrp="1"/>
          </p:cNvSpPr>
          <p:nvPr>
            <p:ph sz="half" idx="1"/>
          </p:nvPr>
        </p:nvSpPr>
        <p:spPr>
          <a:xfrm>
            <a:off x="1035946" y="2615268"/>
            <a:ext cx="10146233" cy="4242732"/>
          </a:xfrm>
        </p:spPr>
        <p:txBody>
          <a:bodyPr/>
          <a:lstStyle/>
          <a:p>
            <a:pPr algn="ctr"/>
            <a:r>
              <a:rPr lang="it-IT" dirty="0">
                <a:latin typeface="Arial" panose="020B0604020202020204" pitchFamily="34" charset="0"/>
                <a:cs typeface="Arial" panose="020B0604020202020204" pitchFamily="34" charset="0"/>
              </a:rPr>
              <a:t>La legislazione è strettamente connessa alla rivoluzione industriale</a:t>
            </a:r>
          </a:p>
          <a:p>
            <a:pPr algn="ctr"/>
            <a:r>
              <a:rPr lang="it-IT" dirty="0">
                <a:latin typeface="Arial" panose="020B0604020202020204" pitchFamily="34" charset="0"/>
                <a:cs typeface="Arial" panose="020B0604020202020204" pitchFamily="34" charset="0"/>
              </a:rPr>
              <a:t>Nonostante le aspettative di lavoro in fabbrica, sicuramente diverso dalla agricoltura nascono sempre più poveri</a:t>
            </a:r>
          </a:p>
          <a:p>
            <a:pPr algn="ctr"/>
            <a:r>
              <a:rPr lang="it-IT" dirty="0">
                <a:latin typeface="Arial" panose="020B0604020202020204" pitchFamily="34" charset="0"/>
                <a:cs typeface="Arial" panose="020B0604020202020204" pitchFamily="34" charset="0"/>
              </a:rPr>
              <a:t>Nessuna tutela ai lavoratori</a:t>
            </a:r>
          </a:p>
          <a:p>
            <a:pPr algn="ctr"/>
            <a:r>
              <a:rPr lang="it-IT" dirty="0">
                <a:latin typeface="Arial" panose="020B0604020202020204" pitchFamily="34" charset="0"/>
                <a:cs typeface="Arial" panose="020B0604020202020204" pitchFamily="34" charset="0"/>
              </a:rPr>
              <a:t>sempre più sfruttati</a:t>
            </a:r>
          </a:p>
          <a:p>
            <a:pPr algn="ctr"/>
            <a:r>
              <a:rPr lang="it-IT" dirty="0">
                <a:latin typeface="Arial" panose="020B0604020202020204" pitchFamily="34" charset="0"/>
                <a:cs typeface="Arial" panose="020B0604020202020204" pitchFamily="34" charset="0"/>
              </a:rPr>
              <a:t>Soprattutto donne e bambini</a:t>
            </a:r>
          </a:p>
          <a:p>
            <a:pPr algn="ctr"/>
            <a:r>
              <a:rPr lang="it-IT" dirty="0">
                <a:latin typeface="Arial" panose="020B0604020202020204" pitchFamily="34" charset="0"/>
                <a:cs typeface="Arial" panose="020B0604020202020204" pitchFamily="34" charset="0"/>
              </a:rPr>
              <a:t>I lavoratori si organizzano in società di mutuo soccorso</a:t>
            </a:r>
          </a:p>
          <a:p>
            <a:pPr algn="ctr"/>
            <a:r>
              <a:rPr lang="it-IT" dirty="0">
                <a:latin typeface="Arial" panose="020B0604020202020204" pitchFamily="34" charset="0"/>
                <a:cs typeface="Arial" panose="020B0604020202020204" pitchFamily="34" charset="0"/>
              </a:rPr>
              <a:t>Sistema di auto protezione</a:t>
            </a:r>
          </a:p>
        </p:txBody>
      </p:sp>
      <p:sp>
        <p:nvSpPr>
          <p:cNvPr id="4" name="Rettangolo 3"/>
          <p:cNvSpPr/>
          <p:nvPr/>
        </p:nvSpPr>
        <p:spPr>
          <a:xfrm>
            <a:off x="1299570" y="1903157"/>
            <a:ext cx="2223686" cy="400110"/>
          </a:xfrm>
          <a:prstGeom prst="rect">
            <a:avLst/>
          </a:prstGeom>
        </p:spPr>
        <p:txBody>
          <a:bodyPr wrap="none">
            <a:spAutoFit/>
          </a:bodyPr>
          <a:lstStyle/>
          <a:p>
            <a:r>
              <a:rPr lang="it-IT" sz="2000" dirty="0">
                <a:solidFill>
                  <a:prstClr val="black"/>
                </a:solidFill>
                <a:latin typeface="Arial" panose="020B0604020202020204" pitchFamily="34" charset="0"/>
                <a:cs typeface="Arial" panose="020B0604020202020204" pitchFamily="34" charset="0"/>
              </a:rPr>
              <a:t>parliamo del 1800</a:t>
            </a:r>
            <a:endParaRPr lang="it-IT" dirty="0"/>
          </a:p>
        </p:txBody>
      </p:sp>
      <p:pic>
        <p:nvPicPr>
          <p:cNvPr id="6" name="Picture 11" descr="Risultati immagini per LOGO PATRONATO INPAL">
            <a:extLst>
              <a:ext uri="{FF2B5EF4-FFF2-40B4-BE49-F238E27FC236}">
                <a16:creationId xmlns:a16="http://schemas.microsoft.com/office/drawing/2014/main" id="{C06999F8-0ADC-41B7-B1BF-6CA3402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89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B7BFD9-D9D5-4E38-B13F-52702382EA26}"/>
              </a:ext>
            </a:extLst>
          </p:cNvPr>
          <p:cNvSpPr/>
          <p:nvPr/>
        </p:nvSpPr>
        <p:spPr>
          <a:xfrm>
            <a:off x="670159" y="1535656"/>
            <a:ext cx="10603685" cy="1938992"/>
          </a:xfrm>
          <a:prstGeom prst="rect">
            <a:avLst/>
          </a:prstGeom>
        </p:spPr>
        <p:txBody>
          <a:bodyPr wrap="square">
            <a:spAutoFit/>
          </a:bodyPr>
          <a:lstStyle/>
          <a:p>
            <a:pPr lvl="0" algn="ctr" hangingPunct="0">
              <a:spcAft>
                <a:spcPts val="0"/>
              </a:spcAft>
              <a:tabLst>
                <a:tab pos="257175" algn="l"/>
                <a:tab pos="457200" algn="l"/>
                <a:tab pos="5857240" algn="r"/>
              </a:tabLst>
            </a:pPr>
            <a:r>
              <a:rPr lang="it-IT" sz="2000" b="1" dirty="0">
                <a:latin typeface="Arial" panose="020B0604020202020204" pitchFamily="34" charset="0"/>
                <a:ea typeface="Times New Roman" panose="02020603050405020304" pitchFamily="18" charset="0"/>
                <a:cs typeface="Times New Roman" panose="02020603050405020304" pitchFamily="18" charset="0"/>
              </a:rPr>
              <a:t>Ricostituzione per contributi pregressi</a:t>
            </a: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spcAft>
                <a:spcPts val="0"/>
              </a:spcAft>
              <a:tabLst>
                <a:tab pos="257175" algn="l"/>
                <a:tab pos="5857240" algn="r"/>
              </a:tabLst>
            </a:pPr>
            <a:r>
              <a:rPr lang="it-IT" sz="2000" dirty="0">
                <a:latin typeface="Arial" panose="020B0604020202020204" pitchFamily="34" charset="0"/>
                <a:ea typeface="Times New Roman" panose="02020603050405020304" pitchFamily="18" charset="0"/>
                <a:cs typeface="Times New Roman" panose="02020603050405020304" pitchFamily="18" charset="0"/>
              </a:rPr>
              <a:t> </a:t>
            </a:r>
          </a:p>
          <a:p>
            <a:pPr algn="ctr" hangingPunct="0">
              <a:spcAft>
                <a:spcPts val="0"/>
              </a:spcAft>
              <a:tabLst>
                <a:tab pos="257175" algn="l"/>
                <a:tab pos="5857240" algn="r"/>
              </a:tabLst>
            </a:pPr>
            <a:r>
              <a:rPr lang="it-IT"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Consiste nel ricalcolo del trattamento della pensione per periodi contributivi non calcolati all’atto della liquidazione della pensione, riferiti comunque a periodi antecedenti alla decorrenza della pensione stessa</a:t>
            </a:r>
            <a:endParaRPr lang="it-IT" sz="2000"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spcAft>
                <a:spcPts val="0"/>
              </a:spcAft>
              <a:tabLst>
                <a:tab pos="257175" algn="l"/>
                <a:tab pos="5857240" algn="r"/>
              </a:tabLst>
            </a:pPr>
            <a:r>
              <a:rPr lang="it-IT"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it-IT" sz="20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11" descr="Risultati immagini per LOGO PATRONATO INPAL">
            <a:extLst>
              <a:ext uri="{FF2B5EF4-FFF2-40B4-BE49-F238E27FC236}">
                <a16:creationId xmlns:a16="http://schemas.microsoft.com/office/drawing/2014/main" id="{7266F603-BF2C-4631-81CE-2739065A8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072" y="6122559"/>
            <a:ext cx="1271907" cy="6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69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97C54-8499-4BFA-BB26-01E637FE3443}"/>
              </a:ext>
            </a:extLst>
          </p:cNvPr>
          <p:cNvSpPr>
            <a:spLocks noChangeArrowheads="1"/>
          </p:cNvSpPr>
          <p:nvPr/>
        </p:nvSpPr>
        <p:spPr bwMode="auto">
          <a:xfrm>
            <a:off x="142613" y="2041016"/>
            <a:ext cx="11764161"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«QUATTORDICESIMA</a:t>
            </a:r>
            <a:r>
              <a:rPr lang="it-IT" altLang="it-IT"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normativa ha previsto la corresponsione di una somma aggiuntiva (c.d. "quattordicesima") con la mensilità di luglio*,  a favore dei titolari di uno o più trattamenti pensionistici a carico dell’Assicurazione Generale Obbligatoria e delle forme sostitutive, esclusive ed esonerative della medesima in presenza di determinate condizioni reddituali 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 un’</a:t>
            </a:r>
            <a:r>
              <a:rPr kumimoji="0" lang="it-IT" altLang="it-IT"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età</a:t>
            </a: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pari o superiore a </a:t>
            </a:r>
            <a:r>
              <a:rPr kumimoji="0" lang="it-IT" altLang="it-IT"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a:t>
            </a: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anni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somma aggiuntiva viene erogata in presenza di un </a:t>
            </a:r>
            <a:r>
              <a:rPr kumimoji="0" lang="it-IT" altLang="it-IT"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reddito complessivo personale</a:t>
            </a: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riferito all’anno stesso di corresponsione </a:t>
            </a:r>
            <a:r>
              <a:rPr kumimoji="0" lang="it-IT" altLang="it-IT"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non superiore a 1,5</a:t>
            </a:r>
            <a:r>
              <a:rPr kumimoji="0" lang="it-IT" altLang="it-IT"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volte il trattamento minimo annuo</a:t>
            </a:r>
            <a:endParaRPr kumimoji="0" lang="it-IT" altLang="it-IT"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6EAA39F3-6A81-44AA-9550-8798BC2B1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592" y="6156555"/>
            <a:ext cx="1347408" cy="7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7074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6656EA3-1E37-4F98-9C21-A841180986C0}"/>
              </a:ext>
            </a:extLst>
          </p:cNvPr>
          <p:cNvSpPr/>
          <p:nvPr/>
        </p:nvSpPr>
        <p:spPr>
          <a:xfrm>
            <a:off x="394283" y="1305342"/>
            <a:ext cx="11039911" cy="3139321"/>
          </a:xfrm>
          <a:prstGeom prst="rect">
            <a:avLst/>
          </a:prstGeom>
        </p:spPr>
        <p:txBody>
          <a:bodyPr wrap="square">
            <a:spAutoFit/>
          </a:bodyPr>
          <a:lstStyle/>
          <a:p>
            <a:pPr lvl="0" algn="ctr" defTabSz="914400" eaLnBrk="0" fontAlgn="base" hangingPunct="0">
              <a:spcBef>
                <a:spcPct val="0"/>
              </a:spcBef>
              <a:spcAft>
                <a:spcPct val="0"/>
              </a:spcAft>
            </a:pPr>
            <a:r>
              <a:rPr lang="it-IT" altLang="it-IT" dirty="0">
                <a:latin typeface="Arial" panose="020B0604020202020204" pitchFamily="34" charset="0"/>
                <a:ea typeface="Times New Roman" panose="02020603050405020304" pitchFamily="18" charset="0"/>
                <a:cs typeface="Arial" panose="020B0604020202020204" pitchFamily="34" charset="0"/>
              </a:rPr>
              <a:t>Il beneficio spetta ai titolari di pensione a carico:</a:t>
            </a:r>
          </a:p>
          <a:p>
            <a:pPr lvl="0" algn="ctr" defTabSz="914400" eaLnBrk="0" fontAlgn="base" hangingPunct="0">
              <a:spcBef>
                <a:spcPct val="0"/>
              </a:spcBef>
              <a:spcAft>
                <a:spcPct val="0"/>
              </a:spcAft>
            </a:pPr>
            <a:endParaRPr lang="it-IT" altLang="it-IT"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dell’assicurazione generale obbligatoria per l'invalidità, la vecchiaia ed i superstiti dei lavoratori dipendenti;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 gestione speciale per i lavoratori delle miniere, cave e torbiere;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delle gestioni dei contributi e delle prestazioni previdenziali dei coltivatori diretti, mezzadri e coloni, degli artigiani e degli esercenti attività commerciali;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 gestione separata di cui all’articolo 2, comma 26, della legge 8 agosto 1995, n.335;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 fondo di previdenza del clero secolare e dei ministri di culto delle confessioni religiose diverse dalla cattolica;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delle forme esclusive, sostitutive ed esonerative dell’assicurazione generale obbligatoria gestite da enti pubblici di previdenza obbligatoria. </a:t>
            </a:r>
            <a:endParaRPr lang="it-IT" altLang="it-IT" dirty="0">
              <a:latin typeface="Arial" panose="020B0604020202020204" pitchFamily="34" charset="0"/>
              <a:cs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1DCE8F03-ED15-4694-9440-164D2377B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0675" y="5846483"/>
            <a:ext cx="1943027" cy="101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706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856A8F1-EAA1-49B9-843A-571D4DC7A0D5}"/>
              </a:ext>
            </a:extLst>
          </p:cNvPr>
          <p:cNvSpPr/>
          <p:nvPr/>
        </p:nvSpPr>
        <p:spPr>
          <a:xfrm>
            <a:off x="654341" y="1443841"/>
            <a:ext cx="11157358" cy="2031325"/>
          </a:xfrm>
          <a:prstGeom prst="rect">
            <a:avLst/>
          </a:prstGeom>
        </p:spPr>
        <p:txBody>
          <a:bodyPr wrap="square">
            <a:spAutoFit/>
          </a:bodyPr>
          <a:lstStyle/>
          <a:p>
            <a:pPr lvl="0" algn="ctr" defTabSz="914400" eaLnBrk="0" fontAlgn="base" hangingPunct="0">
              <a:spcBef>
                <a:spcPct val="0"/>
              </a:spcBef>
              <a:spcAft>
                <a:spcPct val="0"/>
              </a:spcAft>
            </a:pPr>
            <a:r>
              <a:rPr lang="it-IT" altLang="it-IT" dirty="0">
                <a:latin typeface="Arial" panose="020B0604020202020204" pitchFamily="34" charset="0"/>
                <a:ea typeface="Times New Roman" panose="02020603050405020304" pitchFamily="18" charset="0"/>
              </a:rPr>
              <a:t>Possono aver diritto alla somma aggiuntiva, in presenza delle condizioni richieste, anche i titolari di assegno di invalidità liquidato ai sensi dell’art. 1 della L. 222 del 1984 ed i titolari di pensione in totalizzazione purché almeno una quota di pensione sia a carico di una delle predette gestioni.</a:t>
            </a:r>
          </a:p>
          <a:p>
            <a:pPr lvl="0" algn="ctr" defTabSz="914400" eaLnBrk="0" fontAlgn="base" hangingPunct="0">
              <a:spcBef>
                <a:spcPct val="0"/>
              </a:spcBef>
              <a:spcAft>
                <a:spcPct val="0"/>
              </a:spcAft>
            </a:pPr>
            <a:r>
              <a:rPr lang="it-IT" altLang="it-IT" dirty="0">
                <a:latin typeface="Arial" panose="020B0604020202020204" pitchFamily="34" charset="0"/>
                <a:ea typeface="Times New Roman" panose="02020603050405020304" pitchFamily="18" charset="0"/>
              </a:rPr>
              <a:t>La somma aggiuntiva non costituisce reddito né ai fini fiscali né ai fini della corresponsione di prestazioni previdenziali e assistenziali, con esclusione dall’anno 2008, per un importo pari a 156 euro, dell’incremento delle maggiorazioni sociali di cui all’articolo 38 della legge 28 dicembre 2001, n. 448, come determinato in applicazione del comma 5 della legge stessa (L. 127 del 3 agosto 2007 art. 5 comma 4). </a:t>
            </a:r>
          </a:p>
        </p:txBody>
      </p:sp>
      <p:pic>
        <p:nvPicPr>
          <p:cNvPr id="3" name="Picture 11" descr="Risultati immagini per LOGO PATRONATO INPAL">
            <a:extLst>
              <a:ext uri="{FF2B5EF4-FFF2-40B4-BE49-F238E27FC236}">
                <a16:creationId xmlns:a16="http://schemas.microsoft.com/office/drawing/2014/main" id="{131A3EB2-63D0-4FD8-96FA-5BA39AA07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873" y="5891442"/>
            <a:ext cx="1699746" cy="88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7711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04813CC-31EB-472F-8FD6-FF453146D169}"/>
              </a:ext>
            </a:extLst>
          </p:cNvPr>
          <p:cNvSpPr/>
          <p:nvPr/>
        </p:nvSpPr>
        <p:spPr>
          <a:xfrm>
            <a:off x="427838" y="676259"/>
            <a:ext cx="11157358" cy="4216539"/>
          </a:xfrm>
          <a:prstGeom prst="rect">
            <a:avLst/>
          </a:prstGeom>
        </p:spPr>
        <p:txBody>
          <a:bodyPr wrap="square">
            <a:spAutoFit/>
          </a:bodyPr>
          <a:lstStyle/>
          <a:p>
            <a:pPr lvl="0" algn="ctr" defTabSz="914400" eaLnBrk="0" fontAlgn="base" hangingPunct="0">
              <a:spcBef>
                <a:spcPct val="0"/>
              </a:spcBef>
              <a:spcAft>
                <a:spcPct val="0"/>
              </a:spcAft>
            </a:pPr>
            <a:r>
              <a:rPr lang="it-IT" altLang="it-IT" sz="2800" dirty="0">
                <a:latin typeface="Arial" panose="020B0604020202020204" pitchFamily="34" charset="0"/>
                <a:ea typeface="Times New Roman" panose="02020603050405020304" pitchFamily="18" charset="0"/>
                <a:cs typeface="Arial" panose="020B0604020202020204" pitchFamily="34" charset="0"/>
              </a:rPr>
              <a:t>Il beneficio spetta ai titolari di pensione a carico:</a:t>
            </a:r>
          </a:p>
          <a:p>
            <a:pPr lvl="0" algn="ctr" defTabSz="914400" eaLnBrk="0" fontAlgn="base" hangingPunct="0">
              <a:spcBef>
                <a:spcPct val="0"/>
              </a:spcBef>
              <a:spcAft>
                <a:spcPct val="0"/>
              </a:spcAft>
            </a:pPr>
            <a:endParaRPr lang="it-IT" altLang="it-IT" sz="1400"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dell’assicurazione generale obbligatoria per l'invalidità, la vecchiaia ed i superstiti dei lavoratori dipendenti;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 gestione speciale per i lavoratori delle miniere, cave e torbiere;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delle gestioni dei contributi e delle prestazioni previdenziali dei coltivatori diretti, mezzadri e coloni, degli artigiani e degli esercenti attività commerciali;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della gestione separata di cui all’articolo 2, comma 26, della legge 8 agosto 1995, n.335;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 fondo di previdenza del clero secolare e dei ministri di culto delle confessioni religiose diverse dalla cattolica; </a:t>
            </a:r>
          </a:p>
          <a:p>
            <a:pPr lvl="0" algn="ctr" defTabSz="914400" eaLnBrk="0" fontAlgn="base" hangingPunct="0">
              <a:spcBef>
                <a:spcPct val="0"/>
              </a:spcBef>
              <a:spcAft>
                <a:spcPct val="0"/>
              </a:spcAft>
              <a:buFontTx/>
              <a:buChar char="•"/>
            </a:pPr>
            <a:r>
              <a:rPr lang="it-IT" altLang="it-IT" dirty="0">
                <a:latin typeface="Arial" panose="020B0604020202020204" pitchFamily="34" charset="0"/>
                <a:ea typeface="Times New Roman" panose="02020603050405020304" pitchFamily="18" charset="0"/>
                <a:cs typeface="Arial" panose="020B0604020202020204" pitchFamily="34" charset="0"/>
              </a:rPr>
              <a:t>delle forme esclusive, sostitutive ed esonerative dell’assicurazione generale obbligatoria gestite da enti pubblici di previdenza obbligatoria. </a:t>
            </a:r>
            <a:endParaRPr lang="it-IT" altLang="it-IT" sz="1400"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dirty="0">
                <a:latin typeface="Arial" panose="020B0604020202020204" pitchFamily="34" charset="0"/>
                <a:ea typeface="Times New Roman" panose="02020603050405020304" pitchFamily="18" charset="0"/>
                <a:cs typeface="Arial" panose="020B0604020202020204" pitchFamily="34" charset="0"/>
              </a:rPr>
              <a:t>Possono aver diritto alla somma aggiuntiva, in presenza delle condizioni richieste, anche i titolari di assegno di invalidità liquidato ai sensi dell’art. 1 della L. 222 del 1984 ed i titolari di pensione in totalizzazione purché almeno una quota di pensione sia a carico di una delle predette gestioni</a:t>
            </a:r>
            <a:r>
              <a:rPr lang="it-IT" altLang="it-IT" sz="2800" dirty="0">
                <a:latin typeface="Arial" panose="020B0604020202020204" pitchFamily="34" charset="0"/>
                <a:ea typeface="Times New Roman" panose="02020603050405020304" pitchFamily="18" charset="0"/>
                <a:cs typeface="Arial" panose="020B0604020202020204" pitchFamily="34" charset="0"/>
              </a:rPr>
              <a:t>.</a:t>
            </a:r>
          </a:p>
        </p:txBody>
      </p:sp>
      <p:pic>
        <p:nvPicPr>
          <p:cNvPr id="3" name="Picture 11" descr="Risultati immagini per LOGO PATRONATO INPAL">
            <a:extLst>
              <a:ext uri="{FF2B5EF4-FFF2-40B4-BE49-F238E27FC236}">
                <a16:creationId xmlns:a16="http://schemas.microsoft.com/office/drawing/2014/main" id="{63CFE366-9E08-42D0-8E4E-11C3FB417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816" y="6181741"/>
            <a:ext cx="1043608" cy="54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2491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ED42A73-C739-4E1E-AA0B-5BE6C30DA7FA}"/>
              </a:ext>
            </a:extLst>
          </p:cNvPr>
          <p:cNvSpPr/>
          <p:nvPr/>
        </p:nvSpPr>
        <p:spPr>
          <a:xfrm>
            <a:off x="553672" y="857028"/>
            <a:ext cx="10670797" cy="5632311"/>
          </a:xfrm>
          <a:prstGeom prst="rect">
            <a:avLst/>
          </a:prstGeom>
        </p:spPr>
        <p:txBody>
          <a:bodyPr wrap="square">
            <a:spAutoFit/>
          </a:bodyPr>
          <a:lstStyle/>
          <a:p>
            <a:pPr lvl="0" algn="ct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L’importo aggiuntivo non spetta ai titolari di:</a:t>
            </a:r>
          </a:p>
          <a:p>
            <a:pPr lvl="0" algn="ctr" defTabSz="914400" eaLnBrk="0" fontAlgn="base" hangingPunct="0">
              <a:spcBef>
                <a:spcPct val="0"/>
              </a:spcBef>
              <a:spcAft>
                <a:spcPct val="0"/>
              </a:spcAft>
            </a:pPr>
            <a:endParaRPr lang="it-IT" altLang="it-IT" sz="2000"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invalidità civile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INVCIV);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pensione sociale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PS);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assegno sociale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AS);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rendita facoltativa di vecchiaia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VOBIS) o di invalidità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IOBIS);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pensione di vecchiaia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VMP) o di invalidità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IMP) a favore delle casalinghe;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pensione di vecchiaia, di invalidità o ai superstiti a carico della gestione speciale per il personale degli Enti pubblici creditizi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VOBANC, IOBANC e SOBANC);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assegno straordinario di sostegno al reddito per i dipendenti delle aziende di credito ordinario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VOCRED);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assegno straordinario di sostegno al reddito per i dipendenti delle aziende di credito cooperativo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VOCOP);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assegno straordinario di sostegno al reddito per i dipendenti delle aziende di credito delle esattorie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VOESA); </a:t>
            </a:r>
          </a:p>
          <a:p>
            <a:pPr lvl="0" algn="ctr" defTabSz="914400" eaLnBrk="0" fontAlgn="base" hangingPunct="0">
              <a:spcBef>
                <a:spcPct val="0"/>
              </a:spcBef>
              <a:spcAft>
                <a:spcPct val="0"/>
              </a:spcAft>
              <a:buFontTx/>
              <a:buChar char="•"/>
            </a:pPr>
            <a:r>
              <a:rPr lang="it-IT" altLang="it-IT" sz="2000" dirty="0">
                <a:latin typeface="Arial" panose="020B0604020202020204" pitchFamily="34" charset="0"/>
                <a:ea typeface="Times New Roman" panose="02020603050405020304" pitchFamily="18" charset="0"/>
                <a:cs typeface="Arial" panose="020B0604020202020204" pitchFamily="34" charset="0"/>
              </a:rPr>
              <a:t>indennizzo per attività commerciale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a:t>
            </a:r>
            <a:r>
              <a:rPr lang="it-IT" altLang="it-IT" sz="2000" dirty="0">
                <a:latin typeface="Arial" panose="020B0604020202020204" pitchFamily="34" charset="0"/>
                <a:ea typeface="Times New Roman" panose="02020603050405020304" pitchFamily="18" charset="0"/>
                <a:cs typeface="Arial" panose="020B0604020202020204" pitchFamily="34" charset="0"/>
              </a:rPr>
              <a:t>. INDCOM); </a:t>
            </a:r>
            <a:endParaRPr lang="it-IT" altLang="it-IT" sz="2000" dirty="0">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pensioni ordinarie, di invalidità o ai superstiti già a carico del soppresso Fondo Previdenziale e Assistenziale degli Spedizionieri Doganali (</a:t>
            </a:r>
            <a:r>
              <a:rPr lang="it-IT" altLang="it-IT" sz="2000" dirty="0" err="1">
                <a:latin typeface="Arial" panose="020B0604020202020204" pitchFamily="34" charset="0"/>
                <a:ea typeface="Times New Roman" panose="02020603050405020304" pitchFamily="18" charset="0"/>
                <a:cs typeface="Arial" panose="020B0604020202020204" pitchFamily="34" charset="0"/>
              </a:rPr>
              <a:t>cat.VOSPED</a:t>
            </a:r>
            <a:r>
              <a:rPr lang="it-IT" altLang="it-IT" sz="2000" dirty="0">
                <a:latin typeface="Arial" panose="020B0604020202020204" pitchFamily="34" charset="0"/>
                <a:ea typeface="Times New Roman" panose="02020603050405020304" pitchFamily="18" charset="0"/>
                <a:cs typeface="Arial" panose="020B0604020202020204" pitchFamily="34" charset="0"/>
              </a:rPr>
              <a:t>, IOSPED) </a:t>
            </a:r>
            <a:endParaRPr lang="it-IT" altLang="it-IT" sz="2000" dirty="0">
              <a:latin typeface="Arial" panose="020B0604020202020204" pitchFamily="34" charset="0"/>
              <a:cs typeface="Arial" panose="020B0604020202020204" pitchFamily="34" charset="0"/>
            </a:endParaRPr>
          </a:p>
        </p:txBody>
      </p:sp>
      <p:pic>
        <p:nvPicPr>
          <p:cNvPr id="4" name="Picture 11" descr="Risultati immagini per LOGO PATRONATO INPAL">
            <a:extLst>
              <a:ext uri="{FF2B5EF4-FFF2-40B4-BE49-F238E27FC236}">
                <a16:creationId xmlns:a16="http://schemas.microsoft.com/office/drawing/2014/main" id="{EE3C2799-1A3B-49A7-A27B-C29BC1504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710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CD0532D-54EC-4717-A718-C988A4C95845}"/>
              </a:ext>
            </a:extLst>
          </p:cNvPr>
          <p:cNvSpPr/>
          <p:nvPr/>
        </p:nvSpPr>
        <p:spPr>
          <a:xfrm>
            <a:off x="151002" y="1305342"/>
            <a:ext cx="11333526" cy="3693319"/>
          </a:xfrm>
          <a:prstGeom prst="rect">
            <a:avLst/>
          </a:prstGeom>
        </p:spPr>
        <p:txBody>
          <a:bodyPr wrap="square">
            <a:spAutoFit/>
          </a:bodyPr>
          <a:lstStyle/>
          <a:p>
            <a:pPr algn="ctr"/>
            <a:r>
              <a:rPr lang="it-IT" b="1" dirty="0"/>
              <a:t>Rendita Integrativa Temporanea Anticipata</a:t>
            </a:r>
          </a:p>
          <a:p>
            <a:pPr algn="ctr"/>
            <a:r>
              <a:rPr lang="it-IT" dirty="0">
                <a:solidFill>
                  <a:srgbClr val="000000"/>
                </a:solidFill>
                <a:latin typeface="Arial" panose="020B0604020202020204" pitchFamily="34" charset="0"/>
              </a:rPr>
              <a:t>La  R.I.T.A.</a:t>
            </a: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pPr algn="ctr"/>
            <a:r>
              <a:rPr lang="it-IT" dirty="0">
                <a:solidFill>
                  <a:srgbClr val="000000"/>
                </a:solidFill>
                <a:latin typeface="Arial" panose="020B0604020202020204" pitchFamily="34" charset="0"/>
              </a:rPr>
              <a:t>La Rendita Anticipata è uno strumento di flessibilità che consente la corresponsione di un </a:t>
            </a:r>
          </a:p>
          <a:p>
            <a:pPr algn="ctr"/>
            <a:r>
              <a:rPr lang="it-IT" b="1" dirty="0">
                <a:solidFill>
                  <a:srgbClr val="000000"/>
                </a:solidFill>
                <a:latin typeface="Arial" panose="020B0604020202020204" pitchFamily="34" charset="0"/>
              </a:rPr>
              <a:t>reddito corrisposto con cadenza mensile</a:t>
            </a:r>
            <a:r>
              <a:rPr lang="it-IT" dirty="0">
                <a:solidFill>
                  <a:srgbClr val="000000"/>
                </a:solidFill>
                <a:latin typeface="Arial" panose="020B0604020202020204" pitchFamily="34" charset="0"/>
              </a:rPr>
              <a:t> per raggiungere la </a:t>
            </a:r>
            <a:r>
              <a:rPr lang="it-IT" u="sng" dirty="0">
                <a:solidFill>
                  <a:srgbClr val="FF7808"/>
                </a:solidFill>
                <a:latin typeface="Arial" panose="020B0604020202020204" pitchFamily="34" charset="0"/>
                <a:hlinkClick r:id="rId2" tooltip="Approfondisci sulla Pensione di Vecchiaia"/>
              </a:rPr>
              <a:t>pensione di vecchiaia</a:t>
            </a:r>
            <a:r>
              <a:rPr lang="it-IT" dirty="0">
                <a:solidFill>
                  <a:srgbClr val="000000"/>
                </a:solidFill>
                <a:latin typeface="Arial" panose="020B0604020202020204" pitchFamily="34" charset="0"/>
              </a:rPr>
              <a:t> utilizzando il capitale accumulato dal lavoratore nel fondo di previdenza integrativa con l'applicazione di un regime di tassazione agevolato.</a:t>
            </a:r>
          </a:p>
          <a:p>
            <a:pPr algn="ctr"/>
            <a:r>
              <a:rPr lang="it-IT" dirty="0">
                <a:solidFill>
                  <a:srgbClr val="000000"/>
                </a:solidFill>
                <a:latin typeface="Arial" panose="020B0604020202020204" pitchFamily="34" charset="0"/>
              </a:rPr>
              <a:t>L'operazione consiste, in sostanza, nell'</a:t>
            </a:r>
            <a:r>
              <a:rPr lang="it-IT" b="1" dirty="0">
                <a:solidFill>
                  <a:srgbClr val="000000"/>
                </a:solidFill>
                <a:latin typeface="Arial" panose="020B0604020202020204" pitchFamily="34" charset="0"/>
              </a:rPr>
              <a:t>erogazione frazionata</a:t>
            </a:r>
            <a:r>
              <a:rPr lang="it-IT" dirty="0">
                <a:solidFill>
                  <a:srgbClr val="000000"/>
                </a:solidFill>
                <a:latin typeface="Arial" panose="020B0604020202020204" pitchFamily="34" charset="0"/>
              </a:rPr>
              <a:t> di parte o dell'intero capitale accantonato nel fondo di previdenza integrativo per garantire all'interessato un reddito (entro un massimo di 10 anni) sino al raggiungimento della pensione pubblica. </a:t>
            </a:r>
          </a:p>
          <a:p>
            <a:pPr algn="ctr"/>
            <a:r>
              <a:rPr lang="it-IT" dirty="0">
                <a:solidFill>
                  <a:srgbClr val="000000"/>
                </a:solidFill>
                <a:latin typeface="Arial" panose="020B0604020202020204" pitchFamily="34" charset="0"/>
              </a:rPr>
              <a:t>Lo strumento è molto flessibile in quanto consente all'interessato di scegliere quanta parte del capitale accumulato farsi erogare in anticipo e quanta lasciarne presso il Fondo. </a:t>
            </a:r>
            <a:endParaRPr lang="it-IT" b="0" i="0" dirty="0">
              <a:solidFill>
                <a:srgbClr val="000000"/>
              </a:solidFill>
              <a:effectLst/>
              <a:latin typeface="Arial" panose="020B0604020202020204" pitchFamily="34" charset="0"/>
            </a:endParaRPr>
          </a:p>
        </p:txBody>
      </p:sp>
      <p:pic>
        <p:nvPicPr>
          <p:cNvPr id="3" name="Picture 11" descr="Risultati immagini per LOGO PATRONATO INPAL">
            <a:extLst>
              <a:ext uri="{FF2B5EF4-FFF2-40B4-BE49-F238E27FC236}">
                <a16:creationId xmlns:a16="http://schemas.microsoft.com/office/drawing/2014/main" id="{577630C6-324A-4286-AEF8-7A85B9331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6845" y="5890750"/>
            <a:ext cx="1733302" cy="9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651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03413" y="1947685"/>
            <a:ext cx="3722635" cy="812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Assegno sociale </a:t>
            </a:r>
          </a:p>
        </p:txBody>
      </p:sp>
      <p:sp>
        <p:nvSpPr>
          <p:cNvPr id="4" name="Ovale 3"/>
          <p:cNvSpPr/>
          <p:nvPr/>
        </p:nvSpPr>
        <p:spPr>
          <a:xfrm>
            <a:off x="2629124" y="2867957"/>
            <a:ext cx="4009210" cy="907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Naspi </a:t>
            </a:r>
          </a:p>
          <a:p>
            <a:pPr algn="ctr"/>
            <a:endParaRPr lang="it-IT" dirty="0"/>
          </a:p>
        </p:txBody>
      </p:sp>
      <p:pic>
        <p:nvPicPr>
          <p:cNvPr id="5" name="Picture 11" descr="Risultati immagini per LOGO PATRONATO INPAL">
            <a:extLst>
              <a:ext uri="{FF2B5EF4-FFF2-40B4-BE49-F238E27FC236}">
                <a16:creationId xmlns:a16="http://schemas.microsoft.com/office/drawing/2014/main" id="{4B9DD075-2AAB-4243-A867-0A6B7CF8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418" y="6186140"/>
            <a:ext cx="961515" cy="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a:extLst>
              <a:ext uri="{FF2B5EF4-FFF2-40B4-BE49-F238E27FC236}">
                <a16:creationId xmlns:a16="http://schemas.microsoft.com/office/drawing/2014/main" id="{CD3D50A2-DE75-458E-8A25-5BB8F9A202CD}"/>
              </a:ext>
            </a:extLst>
          </p:cNvPr>
          <p:cNvSpPr/>
          <p:nvPr/>
        </p:nvSpPr>
        <p:spPr>
          <a:xfrm>
            <a:off x="4633729" y="4009938"/>
            <a:ext cx="4694829" cy="831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dis-coll</a:t>
            </a:r>
            <a:endParaRPr lang="it-IT" dirty="0"/>
          </a:p>
          <a:p>
            <a:pPr algn="ctr"/>
            <a:endParaRPr lang="it-IT" dirty="0"/>
          </a:p>
        </p:txBody>
      </p:sp>
      <p:sp>
        <p:nvSpPr>
          <p:cNvPr id="7" name="Rettangolo 6">
            <a:extLst>
              <a:ext uri="{FF2B5EF4-FFF2-40B4-BE49-F238E27FC236}">
                <a16:creationId xmlns:a16="http://schemas.microsoft.com/office/drawing/2014/main" id="{D192E968-2338-4C8C-B8AC-19779E20E6D1}"/>
              </a:ext>
            </a:extLst>
          </p:cNvPr>
          <p:cNvSpPr/>
          <p:nvPr/>
        </p:nvSpPr>
        <p:spPr>
          <a:xfrm>
            <a:off x="3624044" y="285226"/>
            <a:ext cx="6845417" cy="1006679"/>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latin typeface="Algerian" panose="04020705040A02060702" pitchFamily="82" charset="0"/>
              </a:rPr>
              <a:t>La assistenza sociale</a:t>
            </a:r>
          </a:p>
        </p:txBody>
      </p:sp>
      <p:sp>
        <p:nvSpPr>
          <p:cNvPr id="8" name="Ovale 7">
            <a:extLst>
              <a:ext uri="{FF2B5EF4-FFF2-40B4-BE49-F238E27FC236}">
                <a16:creationId xmlns:a16="http://schemas.microsoft.com/office/drawing/2014/main" id="{DA083559-A18E-4030-BAE5-873908041EBD}"/>
              </a:ext>
            </a:extLst>
          </p:cNvPr>
          <p:cNvSpPr/>
          <p:nvPr/>
        </p:nvSpPr>
        <p:spPr>
          <a:xfrm>
            <a:off x="6887361" y="5125673"/>
            <a:ext cx="4228052" cy="100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R.D.C</a:t>
            </a:r>
          </a:p>
        </p:txBody>
      </p:sp>
    </p:spTree>
    <p:extLst>
      <p:ext uri="{BB962C8B-B14F-4D97-AF65-F5344CB8AC3E}">
        <p14:creationId xmlns:p14="http://schemas.microsoft.com/office/powerpoint/2010/main" val="816394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618628" y="230097"/>
            <a:ext cx="10816046" cy="5656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L’assegno sociale è una prestazione di natura assistenziale riservata ai cittadini italiani che hanno 65 anni di età, risiedono stabilmente in Italia e che hanno redditi inferiori ai limiti previsti dalla legge.</a:t>
            </a:r>
          </a:p>
          <a:p>
            <a:pPr algn="ctr"/>
            <a:r>
              <a:rPr lang="it-IT" dirty="0"/>
              <a:t>Dal 1° gennaio 1996 l'assegno sociale ha sostituito la pensione sociale, che continua comunque ad essere erogata a coloro che, avendone i requisiti, ne hanno fatto domanda entro il 31 dicembre 1995</a:t>
            </a:r>
          </a:p>
        </p:txBody>
      </p:sp>
      <p:pic>
        <p:nvPicPr>
          <p:cNvPr id="4" name="Picture 11" descr="Risultati immagini per LOGO PATRONATO INPAL">
            <a:extLst>
              <a:ext uri="{FF2B5EF4-FFF2-40B4-BE49-F238E27FC236}">
                <a16:creationId xmlns:a16="http://schemas.microsoft.com/office/drawing/2014/main" id="{E5A85D72-4B98-4985-9493-E87011785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2138083" y="0"/>
            <a:ext cx="6786282" cy="589392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it-IT" b="1" i="0" u="none" strike="noStrike" cap="none" normalizeH="0" baseline="0" dirty="0">
                <a:ln>
                  <a:noFill/>
                </a:ln>
                <a:solidFill>
                  <a:srgbClr val="01439D"/>
                </a:solidFill>
                <a:effectLst/>
                <a:latin typeface="Arial" pitchFamily="34" charset="0"/>
                <a:cs typeface="Arial" pitchFamily="34" charset="0"/>
              </a:rPr>
              <a:t>Redditi considerati ai fini della determinazione del diritto all'assegno sociale:</a:t>
            </a: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it-IT"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 redditi soggetti all'IRPEF al netto dell'imposizione fiscale e contributiva (stipendi, pensioni, redditi di terreni e fabbricati, redditi da impresa e da lavoro autonomo, assegno di mantenimento pagato al coniuge separato o divorziato ecc.);</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 redditi esenti da imposta (prestazioni assistenziali in denaro pagate con carattere di continuità dallo Stato o da altri enti pubblici o da stati esteri, sussidi corrisposti dallo stato o da altri enti pubblici a titolo assistenziale, prestazioni aventi natura risarcitoria pagate dallo stato italiano o da stati esteri);</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pensioni ed assegni pagati dal Ministero dell'Interno ai ciechi civili, invalidi civili e sordomuti;</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pensioni di guerra;</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rendite vitalizie pagate dall'INAIL;</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pensioni privilegiate ordinarie "tabellari" per infermità contratte durante il servizio militare di leva;</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 redditi soggetti a ritenuta alla fonte a titolo di imposta (vincite derivanti dalla sorte, da giochi di abilità, da concorsi a premi, da pronostici e da scommesse, corrisposte dallo Stato, da persone giuridiche pubbliche e private);</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 redditi soggetti a imposta sostitutiva (interessi postali e bancari, interessi dei BOT, CCT e di ogni altro titolo di stato, interessi, premi ed altri frutti delle obbligazioni e titoli similari, emessi da banche e società per azioni, interessi delle obbligazioni e degli altri titoli compresi i titoli emessi da enti pubblici economici trasformati per legge in società per azioni);</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gli assegni alimentari corrisposti a norma del codice civile;</a:t>
            </a:r>
            <a:endParaRPr kumimoji="0" 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it-IT"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l'assegno sociale di cui è titolare il coniuge del richiedente</a:t>
            </a:r>
            <a:r>
              <a:rPr kumimoji="0" lang="it-IT"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it-IT"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1" descr="Risultati immagini per LOGO PATRONATO INPAL">
            <a:extLst>
              <a:ext uri="{FF2B5EF4-FFF2-40B4-BE49-F238E27FC236}">
                <a16:creationId xmlns:a16="http://schemas.microsoft.com/office/drawing/2014/main" id="{3FCDC8ED-FCFC-4914-AD79-25CDE9118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76A488-00D8-429C-9707-2559981B6C44}"/>
              </a:ext>
            </a:extLst>
          </p:cNvPr>
          <p:cNvSpPr txBox="1"/>
          <p:nvPr/>
        </p:nvSpPr>
        <p:spPr>
          <a:xfrm>
            <a:off x="444617" y="385894"/>
            <a:ext cx="10863743" cy="1477328"/>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Le società di mutuo soccorso.. Come i primi sindacati</a:t>
            </a:r>
          </a:p>
          <a:p>
            <a:pPr algn="ctr"/>
            <a:endParaRPr lang="it-IT"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Lo stato successivamente introdusse diversi istituti che regolavano:</a:t>
            </a:r>
          </a:p>
          <a:p>
            <a:pPr algn="ctr"/>
            <a:r>
              <a:rPr lang="it-IT" dirty="0">
                <a:latin typeface="Arial" panose="020B0604020202020204" pitchFamily="34" charset="0"/>
                <a:cs typeface="Arial" panose="020B0604020202020204" pitchFamily="34" charset="0"/>
              </a:rPr>
              <a:t>La durata della giornata lavorativa, tutela dei fanciulli e delle donne, fino alla prevenzione degli infortuni.</a:t>
            </a:r>
          </a:p>
          <a:p>
            <a:endParaRPr lang="it-IT" dirty="0"/>
          </a:p>
        </p:txBody>
      </p:sp>
      <p:sp>
        <p:nvSpPr>
          <p:cNvPr id="3" name="CasellaDiTesto 2">
            <a:extLst>
              <a:ext uri="{FF2B5EF4-FFF2-40B4-BE49-F238E27FC236}">
                <a16:creationId xmlns:a16="http://schemas.microsoft.com/office/drawing/2014/main" id="{DFFBE2E8-8BF6-4353-843D-6C9CF295C5EC}"/>
              </a:ext>
            </a:extLst>
          </p:cNvPr>
          <p:cNvSpPr txBox="1"/>
          <p:nvPr/>
        </p:nvSpPr>
        <p:spPr>
          <a:xfrm>
            <a:off x="671119" y="2608976"/>
            <a:ext cx="10444294" cy="646331"/>
          </a:xfrm>
          <a:prstGeom prst="rect">
            <a:avLst/>
          </a:prstGeom>
          <a:noFill/>
        </p:spPr>
        <p:txBody>
          <a:bodyPr wrap="square" rtlCol="0">
            <a:spAutoFit/>
          </a:bodyPr>
          <a:lstStyle/>
          <a:p>
            <a:r>
              <a:rPr lang="it-IT" dirty="0"/>
              <a:t>A questo periodo si fa risalire la nascita della legislazione sociale e di conseguenza del diritto del lavoro….</a:t>
            </a:r>
          </a:p>
        </p:txBody>
      </p:sp>
      <p:sp>
        <p:nvSpPr>
          <p:cNvPr id="4" name="CasellaDiTesto 3">
            <a:extLst>
              <a:ext uri="{FF2B5EF4-FFF2-40B4-BE49-F238E27FC236}">
                <a16:creationId xmlns:a16="http://schemas.microsoft.com/office/drawing/2014/main" id="{5E2B2698-DC4A-41F5-9CAB-CB4B387AE28D}"/>
              </a:ext>
            </a:extLst>
          </p:cNvPr>
          <p:cNvSpPr txBox="1"/>
          <p:nvPr/>
        </p:nvSpPr>
        <p:spPr>
          <a:xfrm>
            <a:off x="671119" y="3900881"/>
            <a:ext cx="10553351" cy="1569660"/>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Legge </a:t>
            </a:r>
            <a:r>
              <a:rPr lang="it-IT" sz="2400" dirty="0">
                <a:solidFill>
                  <a:srgbClr val="FF0000"/>
                </a:solidFill>
                <a:latin typeface="Arial" panose="020B0604020202020204" pitchFamily="34" charset="0"/>
                <a:cs typeface="Arial" panose="020B0604020202020204" pitchFamily="34" charset="0"/>
              </a:rPr>
              <a:t>17/03/1898</a:t>
            </a:r>
            <a:r>
              <a:rPr lang="it-IT" sz="2400" dirty="0">
                <a:latin typeface="Arial" panose="020B0604020202020204" pitchFamily="34" charset="0"/>
                <a:cs typeface="Arial" panose="020B0604020202020204" pitchFamily="34" charset="0"/>
              </a:rPr>
              <a:t>, n° 80.. </a:t>
            </a:r>
          </a:p>
          <a:p>
            <a:pPr algn="ctr"/>
            <a:r>
              <a:rPr lang="it-IT" dirty="0">
                <a:latin typeface="Arial" panose="020B0604020202020204" pitchFamily="34" charset="0"/>
                <a:cs typeface="Arial" panose="020B0604020202020204" pitchFamily="34" charset="0"/>
              </a:rPr>
              <a:t>viene istituita la </a:t>
            </a:r>
          </a:p>
          <a:p>
            <a:pPr algn="ctr"/>
            <a:r>
              <a:rPr lang="it-IT" dirty="0">
                <a:solidFill>
                  <a:srgbClr val="FF0000"/>
                </a:solidFill>
                <a:latin typeface="Arial" panose="020B0604020202020204" pitchFamily="34" charset="0"/>
                <a:cs typeface="Arial" panose="020B0604020202020204" pitchFamily="34" charset="0"/>
              </a:rPr>
              <a:t>ASSICURAZIONE OBBLIGATORIA CONTRO GLI INFORTUNI SUL LAVORO </a:t>
            </a:r>
          </a:p>
          <a:p>
            <a:pPr algn="ctr"/>
            <a:r>
              <a:rPr lang="it-IT" dirty="0">
                <a:solidFill>
                  <a:srgbClr val="FF0000"/>
                </a:solidFill>
                <a:latin typeface="Arial" panose="020B0604020202020204" pitchFamily="34" charset="0"/>
                <a:cs typeface="Arial" panose="020B0604020202020204" pitchFamily="34" charset="0"/>
              </a:rPr>
              <a:t>DEGLI OPERAI DELLA INDUSTRIA</a:t>
            </a:r>
            <a:r>
              <a:rPr lang="it-IT" dirty="0"/>
              <a:t>.</a:t>
            </a:r>
          </a:p>
          <a:p>
            <a:endParaRPr lang="it-IT" dirty="0"/>
          </a:p>
        </p:txBody>
      </p:sp>
      <p:sp>
        <p:nvSpPr>
          <p:cNvPr id="5" name="CasellaDiTesto 4">
            <a:extLst>
              <a:ext uri="{FF2B5EF4-FFF2-40B4-BE49-F238E27FC236}">
                <a16:creationId xmlns:a16="http://schemas.microsoft.com/office/drawing/2014/main" id="{C6C75F5E-74FD-4121-A0BA-13DB52858590}"/>
              </a:ext>
            </a:extLst>
          </p:cNvPr>
          <p:cNvSpPr txBox="1"/>
          <p:nvPr/>
        </p:nvSpPr>
        <p:spPr>
          <a:xfrm>
            <a:off x="880844" y="5461233"/>
            <a:ext cx="10159068" cy="646331"/>
          </a:xfrm>
          <a:prstGeom prst="rect">
            <a:avLst/>
          </a:prstGeom>
          <a:noFill/>
        </p:spPr>
        <p:txBody>
          <a:bodyPr wrap="square" rtlCol="0">
            <a:spAutoFit/>
          </a:bodyPr>
          <a:lstStyle/>
          <a:p>
            <a:pPr algn="ctr"/>
            <a:r>
              <a:rPr lang="it-IT" dirty="0"/>
              <a:t>La norma introduceva il concetto di responsabilità oggettiva del datore di lavoro limitata alla </a:t>
            </a:r>
          </a:p>
          <a:p>
            <a:pPr algn="ctr"/>
            <a:r>
              <a:rPr lang="it-IT" dirty="0"/>
              <a:t>« riparazione del danno» </a:t>
            </a:r>
          </a:p>
        </p:txBody>
      </p:sp>
      <p:sp>
        <p:nvSpPr>
          <p:cNvPr id="8" name="Freccia a destra 7"/>
          <p:cNvSpPr/>
          <p:nvPr/>
        </p:nvSpPr>
        <p:spPr>
          <a:xfrm rot="5756687">
            <a:off x="5891349" y="3213463"/>
            <a:ext cx="862148"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11" descr="Risultati immagini per LOGO PATRONATO INPAL">
            <a:extLst>
              <a:ext uri="{FF2B5EF4-FFF2-40B4-BE49-F238E27FC236}">
                <a16:creationId xmlns:a16="http://schemas.microsoft.com/office/drawing/2014/main" id="{3516E5A0-759B-4166-BB0E-86F0B456D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8301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404949" y="679269"/>
            <a:ext cx="6805748" cy="4519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Documenti necessari alle domande di pensione</a:t>
            </a:r>
          </a:p>
          <a:p>
            <a:pPr algn="ctr"/>
            <a:r>
              <a:rPr lang="it-IT" dirty="0"/>
              <a:t>(alcune domande hanno specificità aggiuntive)</a:t>
            </a:r>
          </a:p>
        </p:txBody>
      </p:sp>
      <p:sp>
        <p:nvSpPr>
          <p:cNvPr id="3" name="Rettangolo 2"/>
          <p:cNvSpPr/>
          <p:nvPr/>
        </p:nvSpPr>
        <p:spPr>
          <a:xfrm>
            <a:off x="7458772" y="560624"/>
            <a:ext cx="4637314" cy="6152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Mandato di assistenza</a:t>
            </a:r>
          </a:p>
          <a:p>
            <a:pPr algn="ctr"/>
            <a:r>
              <a:rPr lang="it-IT" dirty="0"/>
              <a:t>Documento di identità richiedente </a:t>
            </a:r>
          </a:p>
          <a:p>
            <a:pPr algn="ctr"/>
            <a:r>
              <a:rPr lang="it-IT" dirty="0"/>
              <a:t>Codice fiscale richiedente</a:t>
            </a:r>
          </a:p>
          <a:p>
            <a:pPr algn="ctr"/>
            <a:r>
              <a:rPr lang="it-IT" dirty="0"/>
              <a:t>Documenti identità coniuge</a:t>
            </a:r>
          </a:p>
          <a:p>
            <a:pPr algn="ctr"/>
            <a:r>
              <a:rPr lang="it-IT" dirty="0"/>
              <a:t>Codice fiscale coniuge</a:t>
            </a:r>
          </a:p>
          <a:p>
            <a:pPr algn="ctr"/>
            <a:r>
              <a:rPr lang="it-IT" dirty="0"/>
              <a:t>Redditi personali</a:t>
            </a:r>
          </a:p>
          <a:p>
            <a:pPr algn="ctr"/>
            <a:r>
              <a:rPr lang="it-IT" dirty="0"/>
              <a:t>Redditi del coniuge</a:t>
            </a:r>
          </a:p>
          <a:p>
            <a:pPr algn="ctr"/>
            <a:r>
              <a:rPr lang="it-IT" dirty="0"/>
              <a:t>Iban</a:t>
            </a:r>
          </a:p>
          <a:p>
            <a:pPr algn="ctr"/>
            <a:r>
              <a:rPr lang="it-IT" dirty="0"/>
              <a:t>Data matrimonio</a:t>
            </a:r>
          </a:p>
          <a:p>
            <a:pPr algn="ctr"/>
            <a:r>
              <a:rPr lang="it-IT" dirty="0"/>
              <a:t>Data separazione/divorzio/scioglimento</a:t>
            </a:r>
          </a:p>
          <a:p>
            <a:pPr algn="ctr"/>
            <a:r>
              <a:rPr lang="it-IT" dirty="0"/>
              <a:t>Data decesso</a:t>
            </a:r>
          </a:p>
          <a:p>
            <a:pPr algn="ctr"/>
            <a:r>
              <a:rPr lang="it-IT" dirty="0"/>
              <a:t>Documenti eredi</a:t>
            </a:r>
          </a:p>
          <a:p>
            <a:pPr algn="ctr"/>
            <a:r>
              <a:rPr lang="it-IT" dirty="0"/>
              <a:t>Testamento</a:t>
            </a:r>
          </a:p>
          <a:p>
            <a:pPr algn="ctr"/>
            <a:r>
              <a:rPr lang="it-IT" dirty="0"/>
              <a:t> </a:t>
            </a:r>
          </a:p>
          <a:p>
            <a:pPr algn="ctr"/>
            <a:endParaRPr lang="it-IT" dirty="0"/>
          </a:p>
          <a:p>
            <a:pPr algn="ctr"/>
            <a:endParaRPr lang="it-IT" dirty="0"/>
          </a:p>
          <a:p>
            <a:pPr algn="ctr"/>
            <a:endParaRPr lang="it-IT" dirty="0"/>
          </a:p>
        </p:txBody>
      </p:sp>
      <p:pic>
        <p:nvPicPr>
          <p:cNvPr id="4" name="Picture 11" descr="Risultati immagini per LOGO PATRONATO INPAL">
            <a:extLst>
              <a:ext uri="{FF2B5EF4-FFF2-40B4-BE49-F238E27FC236}">
                <a16:creationId xmlns:a16="http://schemas.microsoft.com/office/drawing/2014/main" id="{09F579BA-D2DC-4E20-B753-9AE9BD2FD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4"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52FFFE-8E42-4477-AFEF-53B9B795E636}"/>
              </a:ext>
            </a:extLst>
          </p:cNvPr>
          <p:cNvSpPr txBox="1"/>
          <p:nvPr/>
        </p:nvSpPr>
        <p:spPr>
          <a:xfrm>
            <a:off x="-117446" y="2207403"/>
            <a:ext cx="10939244" cy="1046440"/>
          </a:xfrm>
          <a:prstGeom prst="rect">
            <a:avLst/>
          </a:prstGeom>
          <a:noFill/>
        </p:spPr>
        <p:txBody>
          <a:bodyPr wrap="square" rtlCol="0">
            <a:spAutoFit/>
          </a:bodyPr>
          <a:lstStyle/>
          <a:p>
            <a:pPr algn="ctr"/>
            <a:r>
              <a:rPr lang="it-IT" sz="4400" dirty="0">
                <a:latin typeface="Arial" panose="020B0604020202020204" pitchFamily="34" charset="0"/>
                <a:cs typeface="Arial" panose="020B0604020202020204" pitchFamily="34" charset="0"/>
              </a:rPr>
              <a:t>Grazie  per l’attenzione</a:t>
            </a:r>
          </a:p>
          <a:p>
            <a:endParaRPr lang="it-IT" dirty="0"/>
          </a:p>
        </p:txBody>
      </p:sp>
      <p:pic>
        <p:nvPicPr>
          <p:cNvPr id="3" name="Picture 11" descr="Risultati immagini per LOGO PATRONATO INPAL">
            <a:extLst>
              <a:ext uri="{FF2B5EF4-FFF2-40B4-BE49-F238E27FC236}">
                <a16:creationId xmlns:a16="http://schemas.microsoft.com/office/drawing/2014/main" id="{019FB81E-C24D-407D-878F-79104E92E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0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6F10CEE9-4CEB-4A8A-A484-9AA99C2949C3}"/>
              </a:ext>
            </a:extLst>
          </p:cNvPr>
          <p:cNvSpPr/>
          <p:nvPr/>
        </p:nvSpPr>
        <p:spPr>
          <a:xfrm>
            <a:off x="0" y="83890"/>
            <a:ext cx="6878973" cy="20720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17/07/1898 n°350</a:t>
            </a:r>
          </a:p>
          <a:p>
            <a:pPr algn="ctr"/>
            <a:r>
              <a:rPr lang="it-IT" dirty="0"/>
              <a:t>Istituita la CASSA NAZIONALE PER </a:t>
            </a:r>
          </a:p>
          <a:p>
            <a:pPr algn="ctr"/>
            <a:r>
              <a:rPr lang="it-IT" dirty="0"/>
              <a:t>L’ ASSICIRAZIONE CONTRO LA VECCHIAIA E L ‘INVALIDITÀ DEGLI OPERAI</a:t>
            </a:r>
          </a:p>
          <a:p>
            <a:pPr algn="ctr"/>
            <a:r>
              <a:rPr lang="it-IT" dirty="0"/>
              <a:t>La cassa era regolamentata sulla base di un sistema volontario di contribuzione  con partecipazione dello stato</a:t>
            </a:r>
          </a:p>
        </p:txBody>
      </p:sp>
      <p:sp>
        <p:nvSpPr>
          <p:cNvPr id="3" name="Ovale 2">
            <a:extLst>
              <a:ext uri="{FF2B5EF4-FFF2-40B4-BE49-F238E27FC236}">
                <a16:creationId xmlns:a16="http://schemas.microsoft.com/office/drawing/2014/main" id="{1C3CBF50-2C3F-415B-B407-F0233F5829AD}"/>
              </a:ext>
            </a:extLst>
          </p:cNvPr>
          <p:cNvSpPr/>
          <p:nvPr/>
        </p:nvSpPr>
        <p:spPr>
          <a:xfrm>
            <a:off x="375627" y="2896479"/>
            <a:ext cx="5947795" cy="16064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Legge 489/1907 </a:t>
            </a:r>
          </a:p>
          <a:p>
            <a:pPr algn="ctr"/>
            <a:r>
              <a:rPr lang="it-IT" dirty="0"/>
              <a:t>riposo settimanale e festivo</a:t>
            </a:r>
          </a:p>
        </p:txBody>
      </p:sp>
      <p:sp>
        <p:nvSpPr>
          <p:cNvPr id="4" name="Ovale 3">
            <a:extLst>
              <a:ext uri="{FF2B5EF4-FFF2-40B4-BE49-F238E27FC236}">
                <a16:creationId xmlns:a16="http://schemas.microsoft.com/office/drawing/2014/main" id="{98A91B41-99BB-4E4F-8E4F-E0E18CE0B8A3}"/>
              </a:ext>
            </a:extLst>
          </p:cNvPr>
          <p:cNvSpPr/>
          <p:nvPr/>
        </p:nvSpPr>
        <p:spPr>
          <a:xfrm>
            <a:off x="7087979" y="1031966"/>
            <a:ext cx="4924337" cy="2272937"/>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Leggi </a:t>
            </a:r>
          </a:p>
          <a:p>
            <a:pPr algn="ctr"/>
            <a:r>
              <a:rPr lang="it-IT" dirty="0"/>
              <a:t>3657/1896, 242/1902, 818/1907</a:t>
            </a:r>
          </a:p>
          <a:p>
            <a:pPr algn="ctr"/>
            <a:r>
              <a:rPr lang="it-IT" dirty="0"/>
              <a:t>5tutela delle donne de dei fanciulli</a:t>
            </a:r>
          </a:p>
          <a:p>
            <a:pPr algn="ctr"/>
            <a:r>
              <a:rPr lang="it-IT" dirty="0"/>
              <a:t>cd «mezze forze»</a:t>
            </a:r>
          </a:p>
        </p:txBody>
      </p:sp>
      <p:sp>
        <p:nvSpPr>
          <p:cNvPr id="6" name="Ovale 5">
            <a:extLst>
              <a:ext uri="{FF2B5EF4-FFF2-40B4-BE49-F238E27FC236}">
                <a16:creationId xmlns:a16="http://schemas.microsoft.com/office/drawing/2014/main" id="{DE7DC822-93A7-46BB-869B-31E00D799DCD}"/>
              </a:ext>
            </a:extLst>
          </p:cNvPr>
          <p:cNvSpPr/>
          <p:nvPr/>
        </p:nvSpPr>
        <p:spPr>
          <a:xfrm>
            <a:off x="7127885" y="3752649"/>
            <a:ext cx="4714613" cy="18121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1917</a:t>
            </a:r>
            <a:endParaRPr lang="it-IT" i="1" dirty="0"/>
          </a:p>
          <a:p>
            <a:pPr algn="ctr"/>
            <a:r>
              <a:rPr lang="it-IT" i="1" dirty="0"/>
              <a:t>Introdotta la </a:t>
            </a:r>
          </a:p>
          <a:p>
            <a:pPr algn="ctr"/>
            <a:r>
              <a:rPr lang="it-IT" dirty="0"/>
              <a:t>Assicurazione obbligatoria contro gli infortuni in agricoltura</a:t>
            </a:r>
          </a:p>
          <a:p>
            <a:pPr algn="ctr"/>
            <a:endParaRPr lang="it-IT" dirty="0"/>
          </a:p>
        </p:txBody>
      </p:sp>
      <p:sp>
        <p:nvSpPr>
          <p:cNvPr id="7" name="Ovale 6">
            <a:extLst>
              <a:ext uri="{FF2B5EF4-FFF2-40B4-BE49-F238E27FC236}">
                <a16:creationId xmlns:a16="http://schemas.microsoft.com/office/drawing/2014/main" id="{A15C269F-71B2-45B2-AFDA-5BBDCDAF343C}"/>
              </a:ext>
            </a:extLst>
          </p:cNvPr>
          <p:cNvSpPr/>
          <p:nvPr/>
        </p:nvSpPr>
        <p:spPr>
          <a:xfrm>
            <a:off x="1951037" y="5317023"/>
            <a:ext cx="5905850" cy="1391000"/>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1917</a:t>
            </a:r>
          </a:p>
          <a:p>
            <a:pPr algn="ctr"/>
            <a:r>
              <a:rPr lang="it-IT" dirty="0"/>
              <a:t>Assicurazione obbligatoria per la invalidità e la vecchiaia per i lavoratori addetti agli stabilimenti ausiliari</a:t>
            </a:r>
          </a:p>
        </p:txBody>
      </p:sp>
      <p:pic>
        <p:nvPicPr>
          <p:cNvPr id="9" name="Picture 11" descr="Risultati immagini per LOGO PATRONATO INPAL">
            <a:extLst>
              <a:ext uri="{FF2B5EF4-FFF2-40B4-BE49-F238E27FC236}">
                <a16:creationId xmlns:a16="http://schemas.microsoft.com/office/drawing/2014/main" id="{521DAA47-318C-410D-9B93-F9FA877BB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62" y="6125985"/>
            <a:ext cx="1406131" cy="73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00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1228</TotalTime>
  <Words>7904</Words>
  <Application>Microsoft Office PowerPoint</Application>
  <PresentationFormat>Widescreen</PresentationFormat>
  <Paragraphs>615</Paragraphs>
  <Slides>81</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81</vt:i4>
      </vt:variant>
    </vt:vector>
  </HeadingPairs>
  <TitlesOfParts>
    <vt:vector size="93" baseType="lpstr">
      <vt:lpstr>Algerian</vt:lpstr>
      <vt:lpstr>arial</vt:lpstr>
      <vt:lpstr>arial</vt:lpstr>
      <vt:lpstr>Arimo</vt:lpstr>
      <vt:lpstr>Open Sans</vt:lpstr>
      <vt:lpstr>Rockwell</vt:lpstr>
      <vt:lpstr>Rockwell Condensed</vt:lpstr>
      <vt:lpstr>Symbol</vt:lpstr>
      <vt:lpstr>Times New Roman</vt:lpstr>
      <vt:lpstr>Verdana</vt:lpstr>
      <vt:lpstr>Wingdings</vt:lpstr>
      <vt:lpstr>Legno</vt:lpstr>
      <vt:lpstr>FormazIone inps</vt:lpstr>
      <vt:lpstr>Qualche accenno normativo</vt:lpstr>
      <vt:lpstr>Presentazione standard di PowerPoint</vt:lpstr>
      <vt:lpstr>Nasce cosi la distinzione</vt:lpstr>
      <vt:lpstr>Presentazione standard di PowerPoint</vt:lpstr>
      <vt:lpstr>Presentazione standard di PowerPoint</vt:lpstr>
      <vt:lpstr>Evoluzione storica della legislazione sociale:  dai primi interventi normativi alla Costituzione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PENSIONI INPS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Pensione di inabilità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Formazone inps</dc:title>
  <dc:creator>Marco Crescentini</dc:creator>
  <cp:lastModifiedBy>PC</cp:lastModifiedBy>
  <cp:revision>250</cp:revision>
  <cp:lastPrinted>2020-01-29T10:21:28Z</cp:lastPrinted>
  <dcterms:created xsi:type="dcterms:W3CDTF">2019-11-25T12:30:03Z</dcterms:created>
  <dcterms:modified xsi:type="dcterms:W3CDTF">2022-11-10T12:08:36Z</dcterms:modified>
</cp:coreProperties>
</file>